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6"/>
  </p:sldMasterIdLst>
  <p:notesMasterIdLst>
    <p:notesMasterId r:id="rId13"/>
  </p:notesMasterIdLst>
  <p:handoutMasterIdLst>
    <p:handoutMasterId r:id="rId14"/>
  </p:handoutMasterIdLst>
  <p:sldIdLst>
    <p:sldId id="317" r:id="rId7"/>
    <p:sldId id="347" r:id="rId8"/>
    <p:sldId id="352" r:id="rId9"/>
    <p:sldId id="310" r:id="rId10"/>
    <p:sldId id="380" r:id="rId11"/>
    <p:sldId id="372" r:id="rId12"/>
  </p:sldIdLst>
  <p:sldSz cx="9144000" cy="6858000" type="screen4x3"/>
  <p:notesSz cx="7010400" cy="923607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7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7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7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7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7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127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127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127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127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, Adam" initials="MA" lastIdx="4" clrIdx="0">
    <p:extLst>
      <p:ext uri="{19B8F6BF-5375-455C-9EA6-DF929625EA0E}">
        <p15:presenceInfo xmlns:p15="http://schemas.microsoft.com/office/powerpoint/2012/main" userId="S-1-5-21-472897953-4045933940-1571267221-1440" providerId="AD"/>
      </p:ext>
    </p:extLst>
  </p:cmAuthor>
  <p:cmAuthor id="2" name="Gormanns, Nina" initials="GN" lastIdx="6" clrIdx="1">
    <p:extLst>
      <p:ext uri="{19B8F6BF-5375-455C-9EA6-DF929625EA0E}">
        <p15:presenceInfo xmlns:p15="http://schemas.microsoft.com/office/powerpoint/2012/main" userId="S-1-5-21-472897953-4045933940-1571267221-9266" providerId="AD"/>
      </p:ext>
    </p:extLst>
  </p:cmAuthor>
  <p:cmAuthor id="3" name="Coulombe, Gervais" initials="CG" lastIdx="1" clrIdx="2">
    <p:extLst>
      <p:ext uri="{19B8F6BF-5375-455C-9EA6-DF929625EA0E}">
        <p15:presenceInfo xmlns:p15="http://schemas.microsoft.com/office/powerpoint/2012/main" userId="S-1-5-21-472897953-4045933940-1571267221-1446" providerId="AD"/>
      </p:ext>
    </p:extLst>
  </p:cmAuthor>
  <p:cmAuthor id="4" name="King, Phil" initials="KP" lastIdx="4" clrIdx="3">
    <p:extLst>
      <p:ext uri="{19B8F6BF-5375-455C-9EA6-DF929625EA0E}">
        <p15:presenceInfo xmlns:p15="http://schemas.microsoft.com/office/powerpoint/2012/main" userId="S-1-5-21-472897953-4045933940-1571267221-12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4C8"/>
    <a:srgbClr val="5BA9DD"/>
    <a:srgbClr val="CEE2F3"/>
    <a:srgbClr val="1C8FD3"/>
    <a:srgbClr val="DCD8D6"/>
    <a:srgbClr val="D28781"/>
    <a:srgbClr val="A93338"/>
    <a:srgbClr val="9A989A"/>
    <a:srgbClr val="BEBAB9"/>
    <a:srgbClr val="CBDC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1" autoAdjust="0"/>
    <p:restoredTop sz="90319" autoAdjust="0"/>
  </p:normalViewPr>
  <p:slideViewPr>
    <p:cSldViewPr snapToGrid="0" snapToObjects="1">
      <p:cViewPr>
        <p:scale>
          <a:sx n="75" d="100"/>
          <a:sy n="75" d="100"/>
        </p:scale>
        <p:origin x="1806" y="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3" d="100"/>
          <a:sy n="73" d="100"/>
        </p:scale>
        <p:origin x="-4140" y="-102"/>
      </p:cViewPr>
      <p:guideLst>
        <p:guide orient="horz" pos="2909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04D6973-754B-47CD-95F4-E4177A42261F}" type="datetimeFigureOut">
              <a:rPr lang="en-US" altLang="en-US"/>
              <a:pPr/>
              <a:t>14/04/2019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E8D216E-3286-4007-A09A-41655211AE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91046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2979507-E6EB-4E09-9330-8A6222761008}" type="datetimeFigureOut">
              <a:rPr lang="en-US" altLang="en-US"/>
              <a:pPr/>
              <a:t>14/04/2019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8B6414A-BA14-4DDA-AFF4-139240F358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28398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26" charset="-128"/>
        <a:cs typeface="ヒラギノ角ゴ Pro W3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26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26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26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2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6414A-BA14-4DDA-AFF4-139240F35821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0089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6414A-BA14-4DDA-AFF4-139240F35821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9163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4694296" y="753534"/>
            <a:ext cx="3992504" cy="5436540"/>
          </a:xfrm>
        </p:spPr>
        <p:txBody>
          <a:bodyPr/>
          <a:lstStyle>
            <a:lvl1pPr marL="0" indent="0">
              <a:buNone/>
              <a:defRPr>
                <a:latin typeface="Century Gothic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69" y="753535"/>
            <a:ext cx="3792400" cy="2376252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68" y="3336749"/>
            <a:ext cx="3792401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baseline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 smtClean="0"/>
              <a:t>Click to edit Master subtitle style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C1C3F4-7627-499B-A387-D46B6B71D0BD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4" name="Picture 7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9363" y="3231387"/>
            <a:ext cx="3827556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/>
          <p:nvPr userDrawn="1"/>
        </p:nvCxnSpPr>
        <p:spPr>
          <a:xfrm>
            <a:off x="436449" y="6276975"/>
            <a:ext cx="8250351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7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449" y="544182"/>
            <a:ext cx="8254800" cy="46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75249" y="6359520"/>
            <a:ext cx="1116000" cy="267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N:\Multimedia\Design\Corporate Look Templates\Branding Elements\Logo\FIP_ECCC\ECCC_c_normal_e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39" y="221724"/>
            <a:ext cx="3213158" cy="22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58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maple_leaf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7407" y="2697163"/>
            <a:ext cx="3211512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595959"/>
                </a:solidFill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325CEB-1D58-4033-B3AA-47E6E8AA16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6423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maple_leaf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7407" y="2697163"/>
            <a:ext cx="3211512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16CE915-54DE-42DF-81C9-6A96210B07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3599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maple_leaf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7407" y="2697163"/>
            <a:ext cx="3211512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0">
                <a:solidFill>
                  <a:srgbClr val="595959"/>
                </a:solidFill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buClr>
                <a:srgbClr val="595959"/>
              </a:buClr>
              <a:defRPr sz="2600"/>
            </a:lvl1pPr>
            <a:lvl2pPr>
              <a:buClr>
                <a:srgbClr val="595959"/>
              </a:buClr>
              <a:defRPr sz="2400"/>
            </a:lvl2pPr>
            <a:lvl3pPr>
              <a:buClr>
                <a:srgbClr val="595959"/>
              </a:buClr>
              <a:defRPr sz="2200"/>
            </a:lvl3pPr>
            <a:lvl4pPr>
              <a:buClr>
                <a:srgbClr val="595959"/>
              </a:buClr>
              <a:defRPr sz="2000"/>
            </a:lvl4pPr>
            <a:lvl5pPr>
              <a:buClr>
                <a:srgbClr val="595959"/>
              </a:buCl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7B34F6D-27DC-4F94-8982-5FFA21468B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2684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0">
                <a:solidFill>
                  <a:srgbClr val="595959"/>
                </a:solidFill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rgbClr val="595959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595959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98A5B3A-4079-4B46-A0FF-A550B3FE26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9405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rgbClr val="595959"/>
              </a:buClr>
              <a:defRPr/>
            </a:lvl1pPr>
            <a:lvl2pPr>
              <a:buClr>
                <a:srgbClr val="595959"/>
              </a:buClr>
              <a:defRPr/>
            </a:lvl2pPr>
            <a:lvl3pPr>
              <a:buClr>
                <a:srgbClr val="595959"/>
              </a:buClr>
              <a:defRPr/>
            </a:lvl3pPr>
            <a:lvl4pPr>
              <a:buClr>
                <a:srgbClr val="595959"/>
              </a:buClr>
              <a:defRPr/>
            </a:lvl4pPr>
            <a:lvl5pPr>
              <a:buClr>
                <a:srgbClr val="595959"/>
              </a:buClr>
              <a:defRPr/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9DFE12-9688-42E0-BA90-99DAB2AC95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1996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31215-D414-49A1-B0BE-FA6A849F09BB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7431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maple_leaf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7407" y="2697163"/>
            <a:ext cx="3211512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595959"/>
                </a:solidFill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Clr>
                <a:srgbClr val="595959"/>
              </a:buClr>
              <a:defRPr sz="2400"/>
            </a:lvl1pPr>
            <a:lvl2pPr>
              <a:buClr>
                <a:srgbClr val="595959"/>
              </a:buClr>
              <a:defRPr sz="2000"/>
            </a:lvl2pPr>
            <a:lvl3pPr>
              <a:buClr>
                <a:srgbClr val="595959"/>
              </a:buClr>
              <a:defRPr sz="1800"/>
            </a:lvl3pPr>
            <a:lvl4pPr>
              <a:buClr>
                <a:srgbClr val="595959"/>
              </a:buClr>
              <a:defRPr sz="1600"/>
            </a:lvl4pPr>
            <a:lvl5pPr>
              <a:buClr>
                <a:srgbClr val="595959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buClr>
                <a:srgbClr val="595959"/>
              </a:buClr>
              <a:defRPr sz="2400"/>
            </a:lvl1pPr>
            <a:lvl2pPr>
              <a:buClr>
                <a:srgbClr val="595959"/>
              </a:buClr>
              <a:defRPr sz="2000"/>
            </a:lvl2pPr>
            <a:lvl3pPr>
              <a:buClr>
                <a:srgbClr val="595959"/>
              </a:buClr>
              <a:defRPr sz="1800"/>
            </a:lvl3pPr>
            <a:lvl4pPr>
              <a:buClr>
                <a:srgbClr val="595959"/>
              </a:buClr>
              <a:defRPr sz="1600"/>
            </a:lvl4pPr>
            <a:lvl5pPr>
              <a:buClr>
                <a:srgbClr val="595959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98FBFBE-36BC-482D-A777-8BE920DF890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98433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maple_leaf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7407" y="2697163"/>
            <a:ext cx="3211512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9414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ple_leaf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7407" y="2697163"/>
            <a:ext cx="3211512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 b="0" i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595959"/>
              </a:buClr>
              <a:buFont typeface="Arial"/>
              <a:buChar char="•"/>
              <a:defRPr sz="2600" b="0" i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1pPr>
            <a:lvl2pPr marL="742950" indent="-285750">
              <a:buClr>
                <a:srgbClr val="595959"/>
              </a:buClr>
              <a:buFont typeface="Arial"/>
              <a:buChar char="•"/>
              <a:defRPr sz="2400" b="0" i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2pPr>
            <a:lvl3pPr marL="1143000" indent="-228600">
              <a:buClr>
                <a:srgbClr val="595959"/>
              </a:buClr>
              <a:buFont typeface="Arial"/>
              <a:buChar char="•"/>
              <a:defRPr sz="2200" b="0" i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3pPr>
            <a:lvl4pPr marL="1600200" indent="-228600">
              <a:buClr>
                <a:srgbClr val="595959"/>
              </a:buClr>
              <a:buFont typeface="Arial"/>
              <a:buChar char="•"/>
              <a:defRPr sz="2000" b="0" i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4pPr>
            <a:lvl5pPr marL="2057400" indent="-228600">
              <a:buClr>
                <a:srgbClr val="595959"/>
              </a:buClr>
              <a:buFont typeface="Arial"/>
              <a:buChar char="•"/>
              <a:defRPr sz="1800" b="0" i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8075564-AF6E-40FC-905A-F6C5E8D296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3478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69448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8867" y="1941161"/>
            <a:ext cx="7112000" cy="2376252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8866" y="4524375"/>
            <a:ext cx="7112001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 smtClean="0"/>
              <a:t>Click to edit Master subtitle style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042CE3-6392-4968-B209-93A52C299364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4" name="Picture 7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6600" y="4424288"/>
            <a:ext cx="7307153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449" y="544182"/>
            <a:ext cx="8254800" cy="46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75249" y="6359520"/>
            <a:ext cx="1116000" cy="267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N:\Multimedia\Design\Corporate Look Templates\Branding Elements\Logo\FIP_ECCC\ECCC_c_normal_e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39" y="221724"/>
            <a:ext cx="3213158" cy="22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028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maple_leaf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7407" y="2697163"/>
            <a:ext cx="3211512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all">
                <a:solidFill>
                  <a:srgbClr val="595959"/>
                </a:solidFill>
                <a:latin typeface="Century Gothic" pitchFamily="34" charset="0"/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95959"/>
                </a:solidFill>
                <a:latin typeface="Century Gothic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CFA99A-0B6A-4F6F-BA8D-AFBE694F623A}" type="slidenum">
              <a:rPr lang="en-US" altLang="en-US"/>
              <a:pPr/>
              <a:t>‹#›</a:t>
            </a:fld>
            <a:endParaRPr lang="en-US" alt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40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maple_leaf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7407" y="2697163"/>
            <a:ext cx="3211512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595959"/>
                </a:solidFill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rgbClr val="595959"/>
              </a:buClr>
              <a:defRPr sz="2800"/>
            </a:lvl1pPr>
            <a:lvl2pPr>
              <a:buClr>
                <a:srgbClr val="595959"/>
              </a:buClr>
              <a:defRPr sz="2400"/>
            </a:lvl2pPr>
            <a:lvl3pPr>
              <a:buClr>
                <a:srgbClr val="595959"/>
              </a:buClr>
              <a:defRPr sz="2000"/>
            </a:lvl3pPr>
            <a:lvl4pPr>
              <a:buClr>
                <a:srgbClr val="595959"/>
              </a:buClr>
              <a:defRPr sz="1800"/>
            </a:lvl4pPr>
            <a:lvl5pPr>
              <a:buClr>
                <a:srgbClr val="595959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Clr>
                <a:srgbClr val="595959"/>
              </a:buClr>
              <a:defRPr sz="2800"/>
            </a:lvl1pPr>
            <a:lvl2pPr>
              <a:buClr>
                <a:srgbClr val="595959"/>
              </a:buClr>
              <a:defRPr sz="2400"/>
            </a:lvl2pPr>
            <a:lvl3pPr>
              <a:buClr>
                <a:srgbClr val="595959"/>
              </a:buClr>
              <a:defRPr sz="2000"/>
            </a:lvl3pPr>
            <a:lvl4pPr>
              <a:buClr>
                <a:srgbClr val="595959"/>
              </a:buClr>
              <a:defRPr sz="1800"/>
            </a:lvl4pPr>
            <a:lvl5pPr>
              <a:buClr>
                <a:srgbClr val="595959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7F49F12-9138-49F1-96D4-CC6FC00A57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4185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maple_leaf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7407" y="2697163"/>
            <a:ext cx="3211512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4922838" y="2805113"/>
            <a:ext cx="4221162" cy="3119437"/>
          </a:xfrm>
          <a:prstGeom prst="rect">
            <a:avLst/>
          </a:prstGeom>
          <a:solidFill>
            <a:srgbClr val="ECEC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8" name="Rectangle 7"/>
          <p:cNvSpPr/>
          <p:nvPr userDrawn="1"/>
        </p:nvSpPr>
        <p:spPr>
          <a:xfrm>
            <a:off x="9029700" y="2805113"/>
            <a:ext cx="114300" cy="3119437"/>
          </a:xfrm>
          <a:prstGeom prst="rect">
            <a:avLst/>
          </a:prstGeom>
          <a:solidFill>
            <a:srgbClr val="5959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595959"/>
                </a:solidFill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rgbClr val="595959"/>
              </a:buClr>
              <a:defRPr sz="2800"/>
            </a:lvl1pPr>
            <a:lvl2pPr>
              <a:buClr>
                <a:srgbClr val="595959"/>
              </a:buClr>
              <a:defRPr sz="2400"/>
            </a:lvl2pPr>
            <a:lvl3pPr>
              <a:buClr>
                <a:srgbClr val="595959"/>
              </a:buClr>
              <a:defRPr sz="2000"/>
            </a:lvl3pPr>
            <a:lvl4pPr>
              <a:buClr>
                <a:srgbClr val="595959"/>
              </a:buClr>
              <a:defRPr sz="1800"/>
            </a:lvl4pPr>
            <a:lvl5pPr>
              <a:buClr>
                <a:srgbClr val="595959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2"/>
          </p:nvPr>
        </p:nvSpPr>
        <p:spPr>
          <a:xfrm>
            <a:off x="5177693" y="3057770"/>
            <a:ext cx="3651494" cy="2668344"/>
          </a:xfrm>
        </p:spPr>
        <p:txBody>
          <a:bodyPr/>
          <a:lstStyle>
            <a:lvl1pPr marL="0" indent="0">
              <a:buNone/>
              <a:defRPr sz="1800" i="1">
                <a:solidFill>
                  <a:srgbClr val="595959"/>
                </a:solidFill>
              </a:defRPr>
            </a:lvl1pPr>
            <a:lvl2pPr>
              <a:defRPr sz="2400" i="1"/>
            </a:lvl2pPr>
            <a:lvl3pPr>
              <a:defRPr sz="2000" i="1"/>
            </a:lvl3pPr>
            <a:lvl4pPr>
              <a:defRPr sz="1800" i="1"/>
            </a:lvl4pPr>
            <a:lvl5pPr>
              <a:defRPr sz="1800" i="1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0606BA19-779A-4930-9322-0B47357BAC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8813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922838" y="1600201"/>
            <a:ext cx="3798887" cy="4525962"/>
          </a:xfrm>
          <a:prstGeom prst="rect">
            <a:avLst/>
          </a:prstGeom>
          <a:solidFill>
            <a:srgbClr val="ECEC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rgbClr val="ECECEC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595959"/>
                </a:solidFill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rgbClr val="595959"/>
              </a:buClr>
              <a:defRPr sz="2800"/>
            </a:lvl1pPr>
            <a:lvl2pPr>
              <a:buClr>
                <a:srgbClr val="595959"/>
              </a:buClr>
              <a:defRPr sz="2400"/>
            </a:lvl2pPr>
            <a:lvl3pPr>
              <a:buClr>
                <a:srgbClr val="595959"/>
              </a:buClr>
              <a:defRPr sz="2000"/>
            </a:lvl3pPr>
            <a:lvl4pPr>
              <a:buClr>
                <a:srgbClr val="595959"/>
              </a:buClr>
              <a:defRPr sz="1800"/>
            </a:lvl4pPr>
            <a:lvl5pPr>
              <a:buClr>
                <a:srgbClr val="595959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2"/>
          </p:nvPr>
        </p:nvSpPr>
        <p:spPr>
          <a:xfrm>
            <a:off x="5167923" y="1944078"/>
            <a:ext cx="3553802" cy="3782036"/>
          </a:xfrm>
        </p:spPr>
        <p:txBody>
          <a:bodyPr/>
          <a:lstStyle>
            <a:lvl1pPr marL="0" indent="0">
              <a:buNone/>
              <a:defRPr sz="1800" i="1">
                <a:solidFill>
                  <a:srgbClr val="595959"/>
                </a:solidFill>
              </a:defRPr>
            </a:lvl1pPr>
            <a:lvl2pPr>
              <a:defRPr sz="2400" i="1"/>
            </a:lvl2pPr>
            <a:lvl3pPr>
              <a:defRPr sz="2000" i="1"/>
            </a:lvl3pPr>
            <a:lvl4pPr>
              <a:defRPr sz="1800" i="1"/>
            </a:lvl4pPr>
            <a:lvl5pPr>
              <a:defRPr sz="1800" i="1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3E294082-DFA0-4304-8D39-BC23FA45EDA4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3" name="Picture 7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25363" y="5866131"/>
            <a:ext cx="3827556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6566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maple_leaf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7407" y="2697163"/>
            <a:ext cx="3211512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457200" y="3995738"/>
            <a:ext cx="8264525" cy="1928812"/>
          </a:xfrm>
          <a:prstGeom prst="rect">
            <a:avLst/>
          </a:prstGeom>
          <a:solidFill>
            <a:srgbClr val="ECEC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rgbClr val="ECECEC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595959"/>
                </a:solidFill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29600" cy="2157607"/>
          </a:xfrm>
        </p:spPr>
        <p:txBody>
          <a:bodyPr/>
          <a:lstStyle>
            <a:lvl1pPr>
              <a:buClr>
                <a:srgbClr val="595959"/>
              </a:buClr>
              <a:defRPr sz="2800"/>
            </a:lvl1pPr>
            <a:lvl2pPr>
              <a:buClr>
                <a:srgbClr val="595959"/>
              </a:buClr>
              <a:defRPr sz="2400"/>
            </a:lvl2pPr>
            <a:lvl3pPr>
              <a:buClr>
                <a:srgbClr val="595959"/>
              </a:buClr>
              <a:defRPr sz="2000"/>
            </a:lvl3pPr>
            <a:lvl4pPr>
              <a:buClr>
                <a:srgbClr val="595959"/>
              </a:buClr>
              <a:defRPr sz="1800"/>
            </a:lvl4pPr>
            <a:lvl5pPr>
              <a:buClr>
                <a:srgbClr val="595959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2"/>
          </p:nvPr>
        </p:nvSpPr>
        <p:spPr>
          <a:xfrm>
            <a:off x="605692" y="4140741"/>
            <a:ext cx="8116033" cy="1332960"/>
          </a:xfrm>
          <a:solidFill>
            <a:srgbClr val="ECECEC"/>
          </a:solidFill>
        </p:spPr>
        <p:txBody>
          <a:bodyPr/>
          <a:lstStyle>
            <a:lvl1pPr marL="0" indent="0">
              <a:buNone/>
              <a:defRPr sz="1800" i="1"/>
            </a:lvl1pPr>
            <a:lvl2pPr>
              <a:defRPr sz="2400" i="1"/>
            </a:lvl2pPr>
            <a:lvl3pPr>
              <a:defRPr sz="2000" i="1"/>
            </a:lvl3pPr>
            <a:lvl4pPr>
              <a:defRPr sz="1800" i="1"/>
            </a:lvl4pPr>
            <a:lvl5pPr>
              <a:defRPr sz="1800" i="1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AB52D289-F740-481C-B2A6-EE2832E288B0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4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7363" y="5650231"/>
            <a:ext cx="8155126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3769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maple_leaf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7407" y="2697163"/>
            <a:ext cx="3211512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595959"/>
                </a:solidFill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Clr>
                <a:srgbClr val="595959"/>
              </a:buClr>
              <a:defRPr sz="2400"/>
            </a:lvl1pPr>
            <a:lvl2pPr>
              <a:buClr>
                <a:srgbClr val="595959"/>
              </a:buClr>
              <a:defRPr sz="2000"/>
            </a:lvl2pPr>
            <a:lvl3pPr>
              <a:buClr>
                <a:srgbClr val="595959"/>
              </a:buClr>
              <a:defRPr sz="1800"/>
            </a:lvl3pPr>
            <a:lvl4pPr>
              <a:buClr>
                <a:srgbClr val="595959"/>
              </a:buClr>
              <a:defRPr sz="1600"/>
            </a:lvl4pPr>
            <a:lvl5pPr>
              <a:buClr>
                <a:srgbClr val="595959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buClr>
                <a:srgbClr val="595959"/>
              </a:buClr>
              <a:defRPr sz="2400"/>
            </a:lvl1pPr>
            <a:lvl2pPr>
              <a:buClr>
                <a:srgbClr val="595959"/>
              </a:buClr>
              <a:defRPr sz="2000"/>
            </a:lvl2pPr>
            <a:lvl3pPr>
              <a:buClr>
                <a:srgbClr val="595959"/>
              </a:buClr>
              <a:defRPr sz="1800"/>
            </a:lvl3pPr>
            <a:lvl4pPr>
              <a:buClr>
                <a:srgbClr val="595959"/>
              </a:buClr>
              <a:defRPr sz="1600"/>
            </a:lvl4pPr>
            <a:lvl5pPr>
              <a:buClr>
                <a:srgbClr val="595959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98FBFBE-36BC-482D-A777-8BE920DF89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7219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le_leaf.jpg"/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7407" y="2697163"/>
            <a:ext cx="3211512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dirty="0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36688"/>
            <a:ext cx="8229600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dirty="0" smtClean="0"/>
              <a:t>Click to edit Master text styles</a:t>
            </a:r>
          </a:p>
          <a:p>
            <a:pPr lvl="1"/>
            <a:r>
              <a:rPr lang="en-CA" altLang="en-US" dirty="0" smtClean="0"/>
              <a:t>Second level</a:t>
            </a:r>
          </a:p>
          <a:p>
            <a:pPr lvl="2"/>
            <a:r>
              <a:rPr lang="en-CA" altLang="en-US" dirty="0" smtClean="0"/>
              <a:t>Third level</a:t>
            </a:r>
          </a:p>
          <a:p>
            <a:pPr lvl="3"/>
            <a:r>
              <a:rPr lang="en-CA" altLang="en-US" dirty="0" smtClean="0"/>
              <a:t>Fourth level</a:t>
            </a:r>
          </a:p>
          <a:p>
            <a:pPr lvl="4"/>
            <a:r>
              <a:rPr lang="en-CA" altLang="en-US" dirty="0" smtClean="0"/>
              <a:t>Fifth level</a:t>
            </a:r>
            <a:endParaRPr lang="en-US" alt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9826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</a:lstStyle>
          <a:p>
            <a:fld id="{4AF31215-D414-49A1-B0BE-FA6A849F09B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  <p:sldLayoutId id="2147483967" r:id="rId13"/>
    <p:sldLayoutId id="2147483968" r:id="rId14"/>
    <p:sldLayoutId id="2147483975" r:id="rId15"/>
    <p:sldLayoutId id="2147483976" r:id="rId16"/>
    <p:sldLayoutId id="2147483977" r:id="rId17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lang="en-US" sz="3600" kern="1200" dirty="0">
          <a:solidFill>
            <a:srgbClr val="595959"/>
          </a:solidFill>
          <a:latin typeface="Century Gothic" pitchFamily="34" charset="0"/>
          <a:ea typeface="ヒラギノ角ゴ Pro W3" pitchFamily="126" charset="-128"/>
          <a:cs typeface="Century Gothic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Century Gothic" charset="0"/>
          <a:ea typeface="ヒラギノ角ゴ Pro W3" pitchFamily="126" charset="-128"/>
          <a:cs typeface="Century Gothic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Century Gothic" charset="0"/>
          <a:ea typeface="ヒラギノ角ゴ Pro W3" pitchFamily="126" charset="-128"/>
          <a:cs typeface="Century Gothic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Century Gothic" charset="0"/>
          <a:ea typeface="ヒラギノ角ゴ Pro W3" pitchFamily="126" charset="-128"/>
          <a:cs typeface="Century Gothic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Century Gothic" charset="0"/>
          <a:ea typeface="ヒラギノ角ゴ Pro W3" pitchFamily="126" charset="-128"/>
          <a:cs typeface="Century 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Gill Sans Light" pitchFamily="126" charset="0"/>
          <a:ea typeface="ヒラギノ角ゴ Pro W3" pitchFamily="126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Gill Sans Light" pitchFamily="126" charset="0"/>
          <a:ea typeface="ヒラギノ角ゴ Pro W3" pitchFamily="126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Gill Sans Light" pitchFamily="126" charset="0"/>
          <a:ea typeface="ヒラギノ角ゴ Pro W3" pitchFamily="126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Gill Sans Light" pitchFamily="126" charset="0"/>
          <a:ea typeface="ヒラギノ角ゴ Pro W3" pitchFamily="12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 lang="en-CA" sz="2600" kern="1200" dirty="0">
          <a:solidFill>
            <a:srgbClr val="595959"/>
          </a:solidFill>
          <a:latin typeface="Century Gothic" pitchFamily="34" charset="0"/>
          <a:ea typeface="ヒラギノ角ゴ Pro W3" pitchFamily="126" charset="-128"/>
          <a:cs typeface="Century Gothic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 lang="en-CA" sz="2400" kern="1200" dirty="0">
          <a:solidFill>
            <a:srgbClr val="595959"/>
          </a:solidFill>
          <a:latin typeface="Century Gothic" pitchFamily="34" charset="0"/>
          <a:ea typeface="ヒラギノ角ゴ Pro W3" pitchFamily="126" charset="-128"/>
          <a:cs typeface="Century Gothic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 lang="en-CA" sz="2200" kern="1200" dirty="0">
          <a:solidFill>
            <a:srgbClr val="595959"/>
          </a:solidFill>
          <a:latin typeface="Century Gothic" pitchFamily="34" charset="0"/>
          <a:ea typeface="ヒラギノ角ゴ Pro W3" pitchFamily="126" charset="-128"/>
          <a:cs typeface="Century Gothic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 lang="en-CA" sz="2000" kern="1200" dirty="0">
          <a:solidFill>
            <a:srgbClr val="595959"/>
          </a:solidFill>
          <a:latin typeface="Century Gothic" pitchFamily="34" charset="0"/>
          <a:ea typeface="ヒラギノ角ゴ Pro W3" pitchFamily="126" charset="-128"/>
          <a:cs typeface="Century Gothic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 lang="en-US" kern="1200" dirty="0">
          <a:solidFill>
            <a:srgbClr val="595959"/>
          </a:solidFill>
          <a:latin typeface="Century Gothic" pitchFamily="34" charset="0"/>
          <a:ea typeface="ヒラギノ角ゴ Pro W3" pitchFamily="126" charset="-128"/>
          <a:cs typeface="Century Gothic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nada.ca/en/environment-climate-change/services/climate-change/pricing-pollution-how-it-will-work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530" name="Title 1"/>
          <p:cNvSpPr>
            <a:spLocks noGrp="1"/>
          </p:cNvSpPr>
          <p:nvPr>
            <p:ph type="ctrTitle" idx="4294967295"/>
          </p:nvPr>
        </p:nvSpPr>
        <p:spPr>
          <a:xfrm>
            <a:off x="3590021" y="2053382"/>
            <a:ext cx="5329535" cy="2137219"/>
          </a:xfrm>
        </p:spPr>
        <p:txBody>
          <a:bodyPr anchor="t">
            <a:normAutofit/>
          </a:bodyPr>
          <a:lstStyle/>
          <a:p>
            <a:pPr eaLnBrk="1" hangingPunct="1"/>
            <a:r>
              <a:rPr lang="en-CA" altLang="en-US" sz="3050" b="1" cap="all" dirty="0" smtClean="0">
                <a:solidFill>
                  <a:schemeClr val="bg1"/>
                </a:solidFill>
                <a:ea typeface="ヒラギノ角ゴ Pro W3" pitchFamily="127" charset="-128"/>
              </a:rPr>
              <a:t>Implementing Canada’s </a:t>
            </a:r>
            <a:br>
              <a:rPr lang="en-CA" altLang="en-US" sz="3050" b="1" cap="all" dirty="0" smtClean="0">
                <a:solidFill>
                  <a:schemeClr val="bg1"/>
                </a:solidFill>
                <a:ea typeface="ヒラギノ角ゴ Pro W3" pitchFamily="127" charset="-128"/>
              </a:rPr>
            </a:br>
            <a:r>
              <a:rPr lang="en-CA" altLang="en-US" sz="3050" b="1" cap="all" dirty="0" smtClean="0">
                <a:solidFill>
                  <a:schemeClr val="bg1"/>
                </a:solidFill>
                <a:ea typeface="ヒラギノ角ゴ Pro W3" pitchFamily="127" charset="-128"/>
              </a:rPr>
              <a:t>plan to </a:t>
            </a:r>
            <a:r>
              <a:rPr lang="en-CA" sz="3050" b="1" cap="all" dirty="0">
                <a:solidFill>
                  <a:schemeClr val="bg1"/>
                </a:solidFill>
              </a:rPr>
              <a:t>address </a:t>
            </a:r>
            <a:r>
              <a:rPr lang="en-CA" sz="3050" b="1" cap="all" dirty="0" smtClean="0">
                <a:solidFill>
                  <a:schemeClr val="bg1"/>
                </a:solidFill>
              </a:rPr>
              <a:t/>
            </a:r>
            <a:br>
              <a:rPr lang="en-CA" sz="3050" b="1" cap="all" dirty="0" smtClean="0">
                <a:solidFill>
                  <a:schemeClr val="bg1"/>
                </a:solidFill>
              </a:rPr>
            </a:br>
            <a:r>
              <a:rPr lang="en-CA" sz="3050" b="1" cap="all" dirty="0" smtClean="0">
                <a:solidFill>
                  <a:schemeClr val="bg1"/>
                </a:solidFill>
              </a:rPr>
              <a:t>climate </a:t>
            </a:r>
            <a:r>
              <a:rPr lang="en-CA" sz="3050" b="1" cap="all" dirty="0">
                <a:solidFill>
                  <a:schemeClr val="bg1"/>
                </a:solidFill>
              </a:rPr>
              <a:t>change and </a:t>
            </a:r>
            <a:r>
              <a:rPr lang="en-CA" sz="3050" b="1" cap="all" dirty="0" smtClean="0">
                <a:solidFill>
                  <a:schemeClr val="bg1"/>
                </a:solidFill>
              </a:rPr>
              <a:t/>
            </a:r>
            <a:br>
              <a:rPr lang="en-CA" sz="3050" b="1" cap="all" dirty="0" smtClean="0">
                <a:solidFill>
                  <a:schemeClr val="bg1"/>
                </a:solidFill>
              </a:rPr>
            </a:br>
            <a:r>
              <a:rPr lang="en-CA" sz="3050" b="1" cap="all" dirty="0" smtClean="0">
                <a:solidFill>
                  <a:schemeClr val="bg1"/>
                </a:solidFill>
              </a:rPr>
              <a:t>grow the </a:t>
            </a:r>
            <a:r>
              <a:rPr lang="en-CA" sz="3050" b="1" cap="all" dirty="0">
                <a:solidFill>
                  <a:schemeClr val="bg1"/>
                </a:solidFill>
              </a:rPr>
              <a:t>economy</a:t>
            </a:r>
            <a:endParaRPr lang="en-CA" altLang="en-US" sz="3050" b="1" cap="all" dirty="0" smtClean="0">
              <a:solidFill>
                <a:schemeClr val="bg1"/>
              </a:solidFill>
              <a:ea typeface="ヒラギノ角ゴ Pro W3" pitchFamily="127" charset="-128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590021" y="4190601"/>
            <a:ext cx="5030277" cy="21173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 lang="en-CA" sz="2600" kern="1200" dirty="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 lang="en-CA" sz="2400" kern="1200" dirty="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 lang="en-CA" sz="2200" kern="1200" dirty="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 lang="en-CA" sz="2000" kern="1200" dirty="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 lang="en-US" kern="1200" dirty="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120000"/>
              </a:lnSpc>
              <a:buNone/>
            </a:pPr>
            <a:r>
              <a:rPr lang="en-US" altLang="en-US" sz="2400" b="1" cap="all" spc="100" dirty="0" smtClean="0">
                <a:solidFill>
                  <a:schemeClr val="bg1"/>
                </a:solidFill>
                <a:ea typeface="ヒラギノ角ゴ Pro W3" pitchFamily="127" charset="-128"/>
              </a:rPr>
              <a:t>Putting a price on carbon pollution</a:t>
            </a:r>
            <a:r>
              <a:rPr lang="en-US" altLang="en-US" sz="1400" b="1" cap="all" spc="100" dirty="0" smtClean="0">
                <a:solidFill>
                  <a:schemeClr val="bg1"/>
                </a:solidFill>
                <a:ea typeface="ヒラギノ角ゴ Pro W3" pitchFamily="127" charset="-128"/>
              </a:rPr>
              <a:t/>
            </a:r>
            <a:br>
              <a:rPr lang="en-US" altLang="en-US" sz="1400" b="1" cap="all" spc="100" dirty="0" smtClean="0">
                <a:solidFill>
                  <a:schemeClr val="bg1"/>
                </a:solidFill>
                <a:ea typeface="ヒラギノ角ゴ Pro W3" pitchFamily="127" charset="-128"/>
              </a:rPr>
            </a:br>
            <a:r>
              <a:rPr lang="en-US" altLang="en-US" sz="2200" spc="100" dirty="0" smtClean="0">
                <a:solidFill>
                  <a:schemeClr val="bg1"/>
                </a:solidFill>
              </a:rPr>
              <a:t>April, </a:t>
            </a:r>
            <a:r>
              <a:rPr lang="en-US" altLang="en-US" sz="2200" spc="100" dirty="0" smtClean="0">
                <a:solidFill>
                  <a:schemeClr val="bg1"/>
                </a:solidFill>
              </a:rPr>
              <a:t>2019</a:t>
            </a:r>
            <a:endParaRPr lang="en-US" altLang="en-US" sz="1900" spc="100" dirty="0">
              <a:solidFill>
                <a:schemeClr val="bg1"/>
              </a:solidFill>
            </a:endParaRPr>
          </a:p>
          <a:p>
            <a:pPr marL="0" indent="0" eaLnBrk="1" hangingPunct="1">
              <a:buNone/>
            </a:pPr>
            <a:endParaRPr lang="en-US" altLang="en-US" sz="1400" b="1" cap="all" spc="100" dirty="0" smtClean="0">
              <a:solidFill>
                <a:schemeClr val="bg1"/>
              </a:solidFill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867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Pan-Canadian Carbon Pollution Pricing Benchmark</a:t>
            </a:r>
            <a:endParaRPr lang="en-US" altLang="en-US" dirty="0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436688"/>
            <a:ext cx="8229600" cy="4919662"/>
          </a:xfrm>
        </p:spPr>
        <p:txBody>
          <a:bodyPr>
            <a:normAutofit fontScale="70000" lnSpcReduction="20000"/>
          </a:bodyPr>
          <a:lstStyle/>
          <a:p>
            <a:r>
              <a:rPr lang="en-CA" altLang="en-US" b="1" dirty="0" smtClean="0"/>
              <a:t>2016: Carbon </a:t>
            </a:r>
            <a:r>
              <a:rPr lang="en-CA" altLang="en-US" b="1" dirty="0" smtClean="0"/>
              <a:t>pollution pricing </a:t>
            </a:r>
            <a:r>
              <a:rPr lang="en-CA" altLang="en-US" b="1" dirty="0" smtClean="0"/>
              <a:t>a </a:t>
            </a:r>
            <a:r>
              <a:rPr lang="en-CA" altLang="en-US" b="1" dirty="0" smtClean="0"/>
              <a:t>key pillar of </a:t>
            </a:r>
            <a:r>
              <a:rPr lang="en-CA" altLang="en-US" b="1" dirty="0" smtClean="0"/>
              <a:t>Canada’s national climate plan</a:t>
            </a:r>
          </a:p>
          <a:p>
            <a:endParaRPr lang="en-CA" altLang="en-US" b="1" dirty="0" smtClean="0"/>
          </a:p>
          <a:p>
            <a:pPr lvl="1"/>
            <a:r>
              <a:rPr lang="en-CA" altLang="en-US" dirty="0" smtClean="0"/>
              <a:t>Built </a:t>
            </a:r>
            <a:r>
              <a:rPr lang="en-CA" altLang="en-US" dirty="0" smtClean="0"/>
              <a:t>on </a:t>
            </a:r>
            <a:r>
              <a:rPr lang="en-CA" altLang="en-US" dirty="0" smtClean="0"/>
              <a:t>leadership </a:t>
            </a:r>
            <a:r>
              <a:rPr lang="en-CA" altLang="en-US" dirty="0" smtClean="0"/>
              <a:t>by provinces with carbon pricing already in </a:t>
            </a:r>
            <a:r>
              <a:rPr lang="en-CA" altLang="en-US" dirty="0" smtClean="0"/>
              <a:t>place</a:t>
            </a:r>
            <a:endParaRPr lang="en-CA" altLang="en-US" dirty="0" smtClean="0"/>
          </a:p>
          <a:p>
            <a:pPr lvl="2"/>
            <a:endParaRPr lang="en-CA" altLang="en-US" dirty="0" smtClean="0"/>
          </a:p>
          <a:p>
            <a:r>
              <a:rPr lang="en-CA" altLang="en-US" b="1" dirty="0" smtClean="0"/>
              <a:t>Oct</a:t>
            </a:r>
            <a:r>
              <a:rPr lang="en-CA" altLang="en-US" b="1" dirty="0" smtClean="0"/>
              <a:t>. </a:t>
            </a:r>
            <a:r>
              <a:rPr lang="en-CA" altLang="en-US" b="1" dirty="0" smtClean="0"/>
              <a:t>2016: federal government announced </a:t>
            </a:r>
            <a:r>
              <a:rPr lang="en-CA" altLang="en-US" b="1" dirty="0" smtClean="0"/>
              <a:t>the pan-Canadian carbon pollution pricing benchmark </a:t>
            </a:r>
            <a:endParaRPr lang="en-CA" altLang="en-US" b="1" dirty="0" smtClean="0"/>
          </a:p>
          <a:p>
            <a:endParaRPr lang="en-CA" altLang="en-US" b="1" dirty="0" smtClean="0"/>
          </a:p>
          <a:p>
            <a:pPr lvl="1"/>
            <a:r>
              <a:rPr lang="fr-CA" dirty="0" smtClean="0"/>
              <a:t>Gave </a:t>
            </a:r>
            <a:r>
              <a:rPr lang="fr-CA" dirty="0" smtClean="0"/>
              <a:t>provinces and </a:t>
            </a:r>
            <a:r>
              <a:rPr lang="fr-CA" dirty="0" err="1" smtClean="0"/>
              <a:t>territories</a:t>
            </a:r>
            <a:r>
              <a:rPr lang="fr-CA" dirty="0" smtClean="0"/>
              <a:t> </a:t>
            </a:r>
            <a:r>
              <a:rPr lang="fr-CA" dirty="0" err="1" smtClean="0"/>
              <a:t>two</a:t>
            </a:r>
            <a:r>
              <a:rPr lang="fr-CA" dirty="0" smtClean="0"/>
              <a:t> </a:t>
            </a:r>
            <a:r>
              <a:rPr lang="fr-CA" dirty="0" err="1" smtClean="0"/>
              <a:t>years</a:t>
            </a:r>
            <a:r>
              <a:rPr lang="fr-CA" dirty="0" smtClean="0"/>
              <a:t> to </a:t>
            </a:r>
            <a:r>
              <a:rPr lang="fr-CA" dirty="0" err="1" smtClean="0"/>
              <a:t>implement</a:t>
            </a:r>
            <a:r>
              <a:rPr lang="fr-CA" dirty="0" smtClean="0"/>
              <a:t> </a:t>
            </a:r>
            <a:r>
              <a:rPr lang="fr-CA" dirty="0" err="1" smtClean="0"/>
              <a:t>their</a:t>
            </a:r>
            <a:r>
              <a:rPr lang="fr-CA" dirty="0" smtClean="0"/>
              <a:t> </a:t>
            </a:r>
            <a:r>
              <a:rPr lang="fr-CA" dirty="0" err="1" smtClean="0"/>
              <a:t>own</a:t>
            </a:r>
            <a:r>
              <a:rPr lang="fr-CA" dirty="0" smtClean="0"/>
              <a:t> </a:t>
            </a:r>
            <a:r>
              <a:rPr lang="fr-CA" dirty="0" smtClean="0"/>
              <a:t>system </a:t>
            </a:r>
            <a:r>
              <a:rPr lang="fr-CA" dirty="0" err="1" smtClean="0"/>
              <a:t>that</a:t>
            </a:r>
            <a:r>
              <a:rPr lang="fr-CA" dirty="0" smtClean="0"/>
              <a:t> </a:t>
            </a:r>
            <a:r>
              <a:rPr lang="fr-CA" dirty="0" err="1" smtClean="0"/>
              <a:t>meets</a:t>
            </a:r>
            <a:r>
              <a:rPr lang="fr-CA" dirty="0" smtClean="0"/>
              <a:t> </a:t>
            </a:r>
            <a:r>
              <a:rPr lang="fr-CA" dirty="0" err="1" smtClean="0"/>
              <a:t>stringency</a:t>
            </a:r>
            <a:r>
              <a:rPr lang="fr-CA" dirty="0" smtClean="0"/>
              <a:t> </a:t>
            </a:r>
            <a:r>
              <a:rPr lang="fr-CA" dirty="0" err="1" smtClean="0"/>
              <a:t>criteria</a:t>
            </a:r>
            <a:r>
              <a:rPr lang="fr-CA" dirty="0" smtClean="0"/>
              <a:t> (‘the benchmark</a:t>
            </a:r>
            <a:r>
              <a:rPr lang="fr-CA" dirty="0" smtClean="0"/>
              <a:t>’)</a:t>
            </a:r>
          </a:p>
          <a:p>
            <a:pPr lvl="2"/>
            <a:r>
              <a:rPr lang="fr-CA" dirty="0" smtClean="0"/>
              <a:t>Consistent </a:t>
            </a:r>
            <a:r>
              <a:rPr lang="fr-CA" dirty="0" err="1" smtClean="0"/>
              <a:t>coverage</a:t>
            </a:r>
            <a:r>
              <a:rPr lang="fr-CA" dirty="0" smtClean="0"/>
              <a:t>, </a:t>
            </a:r>
            <a:r>
              <a:rPr lang="fr-CA" dirty="0" err="1" smtClean="0"/>
              <a:t>price</a:t>
            </a:r>
            <a:r>
              <a:rPr lang="fr-CA" dirty="0"/>
              <a:t> </a:t>
            </a:r>
            <a:r>
              <a:rPr lang="fr-CA" dirty="0" smtClean="0"/>
              <a:t>(or consistent impacts for cap-and-</a:t>
            </a:r>
            <a:r>
              <a:rPr lang="fr-CA" dirty="0" err="1" smtClean="0"/>
              <a:t>trade</a:t>
            </a:r>
            <a:r>
              <a:rPr lang="fr-CA" dirty="0" smtClean="0"/>
              <a:t>)</a:t>
            </a:r>
            <a:endParaRPr lang="fr-CA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Alternatively, federal ‘backstop’ system would apply if requested or if no system in place that meets the federal benchmark</a:t>
            </a:r>
          </a:p>
          <a:p>
            <a:pPr lvl="2"/>
            <a:r>
              <a:rPr lang="en-US" dirty="0" smtClean="0"/>
              <a:t>All </a:t>
            </a:r>
            <a:r>
              <a:rPr lang="en-US" dirty="0" smtClean="0"/>
              <a:t>proceeds returned to the jurisdiction of </a:t>
            </a:r>
            <a:r>
              <a:rPr lang="en-US" dirty="0" smtClean="0"/>
              <a:t>origin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Reviews in 2020 and 2022 to determine the path forward</a:t>
            </a:r>
            <a:endParaRPr lang="en-US" dirty="0" smtClean="0"/>
          </a:p>
          <a:p>
            <a:endParaRPr lang="en-CA" altLang="en-US" dirty="0" smtClean="0"/>
          </a:p>
          <a:p>
            <a:r>
              <a:rPr lang="en-CA" altLang="en-US" b="1" dirty="0" smtClean="0"/>
              <a:t>October 2018: Benchmark decisions announced</a:t>
            </a:r>
          </a:p>
          <a:p>
            <a:pPr lvl="2"/>
            <a:endParaRPr lang="en-CA" altLang="en-US" dirty="0" smtClean="0"/>
          </a:p>
          <a:p>
            <a:pPr lvl="3"/>
            <a:endParaRPr lang="en-CA" altLang="en-US" dirty="0" smtClean="0"/>
          </a:p>
          <a:p>
            <a:endParaRPr lang="en-CA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757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err="1"/>
              <a:t>Fed</a:t>
            </a:r>
            <a:r>
              <a:rPr lang="fr-CA" dirty="0" err="1" smtClean="0"/>
              <a:t>eral</a:t>
            </a:r>
            <a:r>
              <a:rPr lang="fr-CA" dirty="0" smtClean="0"/>
              <a:t> </a:t>
            </a:r>
            <a:r>
              <a:rPr lang="fr-CA" dirty="0" err="1"/>
              <a:t>carbon</a:t>
            </a:r>
            <a:r>
              <a:rPr lang="fr-CA" dirty="0"/>
              <a:t> pollution </a:t>
            </a:r>
            <a:r>
              <a:rPr lang="fr-CA" dirty="0" err="1"/>
              <a:t>pricing</a:t>
            </a:r>
            <a:r>
              <a:rPr lang="fr-CA" dirty="0"/>
              <a:t> </a:t>
            </a:r>
            <a:r>
              <a:rPr lang="fr-CA" dirty="0" err="1"/>
              <a:t>backstop</a:t>
            </a:r>
            <a:r>
              <a:rPr lang="fr-CA" dirty="0"/>
              <a:t> system 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400" dirty="0" err="1" smtClean="0"/>
              <a:t>Hybrid</a:t>
            </a:r>
            <a:r>
              <a:rPr lang="fr-CA" sz="2400" dirty="0" smtClean="0"/>
              <a:t> system </a:t>
            </a:r>
            <a:r>
              <a:rPr lang="fr-CA" sz="2400" dirty="0" err="1" smtClean="0"/>
              <a:t>with</a:t>
            </a:r>
            <a:r>
              <a:rPr lang="fr-CA" sz="2400" dirty="0" smtClean="0"/>
              <a:t> </a:t>
            </a:r>
            <a:r>
              <a:rPr lang="fr-CA" sz="2400" dirty="0" err="1" smtClean="0"/>
              <a:t>two</a:t>
            </a:r>
            <a:r>
              <a:rPr lang="fr-CA" sz="2400" dirty="0" smtClean="0"/>
              <a:t> components:</a:t>
            </a:r>
            <a:endParaRPr lang="fr-CA" sz="24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5" name="Rounded Rectangle 4"/>
          <p:cNvSpPr/>
          <p:nvPr/>
        </p:nvSpPr>
        <p:spPr>
          <a:xfrm>
            <a:off x="173421" y="1948301"/>
            <a:ext cx="4114799" cy="4773174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r-CA" sz="2000" b="1" dirty="0" smtClean="0"/>
              <a:t>Fuel </a:t>
            </a:r>
            <a:r>
              <a:rPr lang="fr-CA" sz="2000" b="1" dirty="0"/>
              <a:t>charge </a:t>
            </a:r>
            <a:endParaRPr lang="fr-CA" sz="2000" b="1" dirty="0" smtClean="0"/>
          </a:p>
          <a:p>
            <a:pPr algn="ctr"/>
            <a:endParaRPr lang="fr-CA" b="1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600" dirty="0" err="1" smtClean="0"/>
              <a:t>Applied</a:t>
            </a:r>
            <a:r>
              <a:rPr lang="fr-CA" sz="1600" dirty="0" smtClean="0"/>
              <a:t> </a:t>
            </a:r>
            <a:r>
              <a:rPr lang="fr-CA" sz="1600" dirty="0"/>
              <a:t>to </a:t>
            </a:r>
            <a:r>
              <a:rPr lang="fr-CA" sz="1600" dirty="0" smtClean="0"/>
              <a:t>all </a:t>
            </a:r>
            <a:r>
              <a:rPr lang="fr-CA" sz="1600" dirty="0" err="1" smtClean="0"/>
              <a:t>fossil</a:t>
            </a:r>
            <a:r>
              <a:rPr lang="fr-CA" sz="1600" dirty="0" smtClean="0"/>
              <a:t> </a:t>
            </a:r>
            <a:r>
              <a:rPr lang="fr-CA" sz="1600" dirty="0"/>
              <a:t>fuels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600" dirty="0" err="1" smtClean="0"/>
              <a:t>Generally</a:t>
            </a:r>
            <a:r>
              <a:rPr lang="fr-CA" sz="1600" dirty="0" smtClean="0"/>
              <a:t> </a:t>
            </a:r>
            <a:r>
              <a:rPr lang="fr-CA" sz="1600" dirty="0"/>
              <a:t>payable by fuel </a:t>
            </a:r>
            <a:r>
              <a:rPr lang="fr-CA" sz="1600" dirty="0" err="1"/>
              <a:t>producers</a:t>
            </a:r>
            <a:r>
              <a:rPr lang="fr-CA" sz="1600" dirty="0"/>
              <a:t> or </a:t>
            </a:r>
            <a:r>
              <a:rPr lang="fr-CA" sz="1600" dirty="0" err="1" smtClean="0"/>
              <a:t>distributors</a:t>
            </a:r>
            <a:endParaRPr lang="fr-CA" sz="160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$</a:t>
            </a:r>
            <a:r>
              <a:rPr lang="en-US" sz="1600" dirty="0"/>
              <a:t>CAD 20/t CO2e  in </a:t>
            </a:r>
            <a:r>
              <a:rPr lang="en-US" sz="1600" dirty="0" smtClean="0"/>
              <a:t>2019</a:t>
            </a:r>
            <a:endParaRPr lang="en-US" sz="16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rising by $CAD 10 per year to $CAD 50/t in 2022</a:t>
            </a:r>
            <a:endParaRPr lang="fr-CA" sz="1600" dirty="0"/>
          </a:p>
          <a:p>
            <a:pPr lvl="2"/>
            <a:endParaRPr lang="fr-CA" sz="1600" dirty="0"/>
          </a:p>
        </p:txBody>
      </p:sp>
      <p:sp>
        <p:nvSpPr>
          <p:cNvPr id="6" name="Rounded Rectangle 5"/>
          <p:cNvSpPr/>
          <p:nvPr/>
        </p:nvSpPr>
        <p:spPr>
          <a:xfrm>
            <a:off x="4470400" y="1906943"/>
            <a:ext cx="4326759" cy="481453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r-CA" sz="2000" b="1" dirty="0" smtClean="0"/>
              <a:t>Output-</a:t>
            </a:r>
            <a:r>
              <a:rPr lang="fr-CA" sz="2000" b="1" dirty="0" err="1" smtClean="0"/>
              <a:t>based</a:t>
            </a:r>
            <a:r>
              <a:rPr lang="fr-CA" sz="2000" b="1" dirty="0" smtClean="0"/>
              <a:t> </a:t>
            </a:r>
            <a:r>
              <a:rPr lang="fr-CA" sz="2000" b="1" dirty="0" err="1"/>
              <a:t>pricing</a:t>
            </a:r>
            <a:r>
              <a:rPr lang="fr-CA" sz="2000" b="1" dirty="0"/>
              <a:t> system (OBPS</a:t>
            </a:r>
            <a:r>
              <a:rPr lang="fr-CA" sz="2000" b="1" dirty="0" smtClean="0"/>
              <a:t>) for large </a:t>
            </a:r>
            <a:r>
              <a:rPr lang="fr-CA" sz="2000" b="1" dirty="0" err="1" smtClean="0"/>
              <a:t>industry</a:t>
            </a:r>
            <a:endParaRPr lang="fr-CA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160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600" dirty="0" err="1" smtClean="0"/>
              <a:t>Regulated</a:t>
            </a:r>
            <a:r>
              <a:rPr lang="fr-CA" sz="1600" dirty="0" smtClean="0"/>
              <a:t> trading system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dirty="0" smtClean="0"/>
              <a:t>Addresses competitiveness and carbon leakage risks </a:t>
            </a:r>
            <a:r>
              <a:rPr lang="en-US" altLang="en-US" sz="1600" dirty="0"/>
              <a:t>for industrial </a:t>
            </a:r>
            <a:r>
              <a:rPr lang="en-US" altLang="en-US" sz="1600" dirty="0" smtClean="0"/>
              <a:t>facilities, relieving them from fuel charge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dirty="0" smtClean="0"/>
              <a:t>Applies </a:t>
            </a:r>
            <a:r>
              <a:rPr lang="en-US" altLang="en-US" sz="1600" dirty="0"/>
              <a:t>a price to a portion of emissions above </a:t>
            </a:r>
            <a:r>
              <a:rPr lang="en-US" altLang="en-US" sz="1600" dirty="0" smtClean="0"/>
              <a:t>sectoral </a:t>
            </a:r>
            <a:r>
              <a:rPr lang="en-US" altLang="en-US" sz="1600" dirty="0"/>
              <a:t>performance </a:t>
            </a:r>
            <a:r>
              <a:rPr lang="en-US" altLang="en-US" sz="1600" dirty="0" smtClean="0"/>
              <a:t>standards</a:t>
            </a:r>
            <a:endParaRPr lang="en-US" altLang="en-US" sz="16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dirty="0" smtClean="0"/>
              <a:t>Emissions trading maintains price signal; compliance options include offset </a:t>
            </a:r>
            <a:r>
              <a:rPr lang="en-US" altLang="en-US" sz="1600" dirty="0"/>
              <a:t>credits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600" dirty="0" err="1"/>
              <a:t>Mandatory</a:t>
            </a:r>
            <a:r>
              <a:rPr lang="fr-CA" sz="1600" dirty="0"/>
              <a:t> for </a:t>
            </a:r>
            <a:r>
              <a:rPr lang="fr-CA" sz="1600" dirty="0" err="1"/>
              <a:t>facilities</a:t>
            </a:r>
            <a:r>
              <a:rPr lang="fr-CA" sz="1600" dirty="0"/>
              <a:t> &gt;50kt/</a:t>
            </a:r>
            <a:r>
              <a:rPr lang="fr-CA" sz="1600" dirty="0" err="1"/>
              <a:t>year</a:t>
            </a:r>
            <a:r>
              <a:rPr lang="fr-CA" sz="1600" dirty="0"/>
              <a:t>; </a:t>
            </a:r>
            <a:r>
              <a:rPr lang="fr-CA" sz="1600" dirty="0" err="1"/>
              <a:t>voluntary</a:t>
            </a:r>
            <a:r>
              <a:rPr lang="fr-CA" sz="1600" dirty="0"/>
              <a:t> </a:t>
            </a:r>
            <a:r>
              <a:rPr lang="fr-CA" sz="1600" dirty="0" err="1"/>
              <a:t>opt</a:t>
            </a:r>
            <a:r>
              <a:rPr lang="fr-CA" sz="1600" dirty="0"/>
              <a:t>-in for 10-50kt/</a:t>
            </a:r>
            <a:r>
              <a:rPr lang="fr-CA" sz="1600" dirty="0" err="1"/>
              <a:t>year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2049517" y="194830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72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federal carbon pollution pricing system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36688"/>
            <a:ext cx="4565904" cy="468947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b="1" dirty="0"/>
              <a:t>Regulatory charge on fuel </a:t>
            </a:r>
            <a:r>
              <a:rPr lang="en-US" dirty="0"/>
              <a:t>– </a:t>
            </a:r>
            <a:r>
              <a:rPr lang="en-US" dirty="0" smtClean="0"/>
              <a:t>applies as of April </a:t>
            </a:r>
            <a:r>
              <a:rPr lang="en-US" dirty="0"/>
              <a:t>2019 in Ontario, New Brunswick, Manitoba, Saskatchewan; and in July 2019 in Yukon and Nunavut</a:t>
            </a:r>
          </a:p>
          <a:p>
            <a:endParaRPr lang="en-US" dirty="0"/>
          </a:p>
          <a:p>
            <a:r>
              <a:rPr lang="en-US" b="1" dirty="0" smtClean="0"/>
              <a:t>Output-Based </a:t>
            </a:r>
            <a:r>
              <a:rPr lang="en-US" b="1" dirty="0"/>
              <a:t>Pricing System or OBPS </a:t>
            </a:r>
            <a:r>
              <a:rPr lang="en-US" dirty="0"/>
              <a:t>– applied as of January 1, 2019 in Ontario, New Brunswick, Manitoba, Prince Edward Island, and partially in Saskatchewan; and in July 2019 in Yukon and Nunavut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0785" y="2765896"/>
            <a:ext cx="3898258" cy="3288772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5230785" y="1651688"/>
            <a:ext cx="324000" cy="324000"/>
          </a:xfrm>
          <a:prstGeom prst="ellipse">
            <a:avLst/>
          </a:prstGeom>
          <a:solidFill>
            <a:srgbClr val="0868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5554785" y="1630728"/>
            <a:ext cx="3067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dirty="0" err="1" smtClean="0">
                <a:solidFill>
                  <a:srgbClr val="595959"/>
                </a:solidFill>
                <a:latin typeface="Century Gothic" panose="020B0502020202020204" pitchFamily="34" charset="0"/>
              </a:rPr>
              <a:t>Federal</a:t>
            </a:r>
            <a:r>
              <a:rPr lang="fr-CA" sz="1200" dirty="0">
                <a:solidFill>
                  <a:srgbClr val="595959"/>
                </a:solidFill>
                <a:latin typeface="Century Gothic" panose="020B0502020202020204" pitchFamily="34" charset="0"/>
              </a:rPr>
              <a:t> </a:t>
            </a:r>
            <a:r>
              <a:rPr lang="fr-CA" sz="1200" dirty="0" err="1" smtClean="0">
                <a:solidFill>
                  <a:srgbClr val="595959"/>
                </a:solidFill>
                <a:latin typeface="Century Gothic" panose="020B0502020202020204" pitchFamily="34" charset="0"/>
              </a:rPr>
              <a:t>backstop</a:t>
            </a:r>
            <a:r>
              <a:rPr lang="fr-CA" sz="1200" dirty="0" smtClean="0">
                <a:solidFill>
                  <a:srgbClr val="595959"/>
                </a:solidFill>
                <a:latin typeface="Century Gothic" panose="020B0502020202020204" pitchFamily="34" charset="0"/>
              </a:rPr>
              <a:t> </a:t>
            </a:r>
          </a:p>
          <a:p>
            <a:r>
              <a:rPr lang="fr-CA" sz="1200" dirty="0" err="1" smtClean="0">
                <a:solidFill>
                  <a:srgbClr val="595959"/>
                </a:solidFill>
                <a:latin typeface="Century Gothic" panose="020B0502020202020204" pitchFamily="34" charset="0"/>
              </a:rPr>
              <a:t>applies</a:t>
            </a:r>
            <a:r>
              <a:rPr lang="fr-CA" sz="1200" dirty="0" smtClean="0">
                <a:solidFill>
                  <a:srgbClr val="595959"/>
                </a:solidFill>
                <a:latin typeface="Century Gothic" panose="020B0502020202020204" pitchFamily="34" charset="0"/>
              </a:rPr>
              <a:t> in full</a:t>
            </a:r>
            <a:endParaRPr lang="en-US" sz="1200" dirty="0">
              <a:solidFill>
                <a:srgbClr val="595959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7100583" y="1651688"/>
            <a:ext cx="324000" cy="324000"/>
          </a:xfrm>
          <a:prstGeom prst="ellipse">
            <a:avLst/>
          </a:prstGeom>
          <a:solidFill>
            <a:srgbClr val="33A0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7416631" y="1594529"/>
            <a:ext cx="1529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dirty="0" err="1" smtClean="0">
                <a:solidFill>
                  <a:srgbClr val="595959"/>
                </a:solidFill>
                <a:latin typeface="Century Gothic" panose="020B0502020202020204" pitchFamily="34" charset="0"/>
              </a:rPr>
              <a:t>Federal</a:t>
            </a:r>
            <a:r>
              <a:rPr lang="fr-CA" sz="1200" dirty="0" smtClean="0">
                <a:solidFill>
                  <a:srgbClr val="595959"/>
                </a:solidFill>
                <a:latin typeface="Century Gothic" panose="020B0502020202020204" pitchFamily="34" charset="0"/>
              </a:rPr>
              <a:t> </a:t>
            </a:r>
            <a:r>
              <a:rPr lang="fr-CA" sz="1200" dirty="0" err="1" smtClean="0">
                <a:solidFill>
                  <a:srgbClr val="595959"/>
                </a:solidFill>
                <a:latin typeface="Century Gothic" panose="020B0502020202020204" pitchFamily="34" charset="0"/>
              </a:rPr>
              <a:t>backstop</a:t>
            </a:r>
            <a:r>
              <a:rPr lang="fr-CA" sz="1200" dirty="0" smtClean="0">
                <a:solidFill>
                  <a:srgbClr val="595959"/>
                </a:solidFill>
                <a:latin typeface="Century Gothic" panose="020B0502020202020204" pitchFamily="34" charset="0"/>
              </a:rPr>
              <a:t> </a:t>
            </a:r>
          </a:p>
          <a:p>
            <a:r>
              <a:rPr lang="fr-CA" sz="1200" dirty="0" err="1" smtClean="0">
                <a:solidFill>
                  <a:srgbClr val="595959"/>
                </a:solidFill>
                <a:latin typeface="Century Gothic" panose="020B0502020202020204" pitchFamily="34" charset="0"/>
              </a:rPr>
              <a:t>applies</a:t>
            </a:r>
            <a:r>
              <a:rPr lang="fr-CA" sz="1200" dirty="0" smtClean="0">
                <a:solidFill>
                  <a:srgbClr val="595959"/>
                </a:solidFill>
                <a:latin typeface="Century Gothic" panose="020B0502020202020204" pitchFamily="34" charset="0"/>
              </a:rPr>
              <a:t> in part</a:t>
            </a:r>
            <a:endParaRPr lang="en-US" sz="1200" dirty="0">
              <a:solidFill>
                <a:srgbClr val="595959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Ellipse 7"/>
          <p:cNvSpPr/>
          <p:nvPr/>
        </p:nvSpPr>
        <p:spPr>
          <a:xfrm>
            <a:off x="5236297" y="2208792"/>
            <a:ext cx="324000" cy="324000"/>
          </a:xfrm>
          <a:prstGeom prst="ellipse">
            <a:avLst/>
          </a:prstGeom>
          <a:solidFill>
            <a:srgbClr val="D4E3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ZoneTexte 6"/>
          <p:cNvSpPr txBox="1"/>
          <p:nvPr/>
        </p:nvSpPr>
        <p:spPr>
          <a:xfrm>
            <a:off x="5554596" y="2206607"/>
            <a:ext cx="30673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dirty="0">
                <a:solidFill>
                  <a:srgbClr val="595959"/>
                </a:solidFill>
                <a:latin typeface="Century Gothic" panose="020B0502020202020204" pitchFamily="34" charset="0"/>
              </a:rPr>
              <a:t>Provincial/Territorial system </a:t>
            </a:r>
            <a:r>
              <a:rPr lang="fr-CA" sz="1200" dirty="0" err="1">
                <a:solidFill>
                  <a:srgbClr val="595959"/>
                </a:solidFill>
                <a:latin typeface="Century Gothic" panose="020B0502020202020204" pitchFamily="34" charset="0"/>
              </a:rPr>
              <a:t>applies</a:t>
            </a:r>
            <a:endParaRPr lang="fr-CA" sz="1200" dirty="0">
              <a:solidFill>
                <a:srgbClr val="595959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03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carbon pricing proceeds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5" name="Rounded Rectangle 4"/>
          <p:cNvSpPr/>
          <p:nvPr/>
        </p:nvSpPr>
        <p:spPr>
          <a:xfrm>
            <a:off x="258157" y="1436688"/>
            <a:ext cx="2947916" cy="219067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r-CA" sz="2000" b="1" dirty="0" smtClean="0"/>
              <a:t>Provinces and </a:t>
            </a:r>
            <a:r>
              <a:rPr lang="fr-CA" sz="2000" b="1" dirty="0" err="1" smtClean="0"/>
              <a:t>territories</a:t>
            </a:r>
            <a:r>
              <a:rPr lang="fr-CA" sz="2000" b="1" dirty="0" smtClean="0"/>
              <a:t> </a:t>
            </a:r>
            <a:r>
              <a:rPr lang="fr-CA" sz="2000" b="1" dirty="0" err="1" smtClean="0"/>
              <a:t>with</a:t>
            </a:r>
            <a:r>
              <a:rPr lang="fr-CA" sz="2000" b="1" dirty="0" smtClean="0"/>
              <a:t> </a:t>
            </a:r>
            <a:r>
              <a:rPr lang="fr-CA" sz="2000" b="1" dirty="0" err="1" smtClean="0"/>
              <a:t>their</a:t>
            </a:r>
            <a:r>
              <a:rPr lang="fr-CA" sz="2000" b="1" dirty="0" smtClean="0"/>
              <a:t> </a:t>
            </a:r>
            <a:r>
              <a:rPr lang="fr-CA" sz="2000" b="1" dirty="0" err="1" smtClean="0"/>
              <a:t>own</a:t>
            </a:r>
            <a:r>
              <a:rPr lang="fr-CA" sz="2000" b="1" dirty="0" smtClean="0"/>
              <a:t> </a:t>
            </a:r>
            <a:r>
              <a:rPr lang="fr-CA" sz="2000" b="1" dirty="0" err="1" smtClean="0"/>
              <a:t>systems</a:t>
            </a:r>
            <a:endParaRPr lang="fr-CA" sz="2000" b="1" dirty="0" smtClean="0"/>
          </a:p>
          <a:p>
            <a:pPr algn="ctr"/>
            <a:endParaRPr lang="fr-CA" b="1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600" dirty="0" smtClean="0"/>
              <a:t>Use </a:t>
            </a:r>
            <a:r>
              <a:rPr lang="fr-CA" sz="1600" dirty="0" err="1" smtClean="0"/>
              <a:t>proceeds</a:t>
            </a:r>
            <a:r>
              <a:rPr lang="fr-CA" sz="1600" dirty="0" smtClean="0"/>
              <a:t> as </a:t>
            </a:r>
            <a:r>
              <a:rPr lang="fr-CA" sz="1600" dirty="0" err="1" smtClean="0"/>
              <a:t>they</a:t>
            </a:r>
            <a:r>
              <a:rPr lang="fr-CA" sz="1600" dirty="0" smtClean="0"/>
              <a:t> </a:t>
            </a:r>
            <a:r>
              <a:rPr lang="fr-CA" sz="1600" dirty="0" err="1" smtClean="0"/>
              <a:t>choose</a:t>
            </a:r>
            <a:endParaRPr lang="fr-CA" sz="1600" dirty="0" smtClean="0"/>
          </a:p>
          <a:p>
            <a:pPr lvl="2"/>
            <a:endParaRPr lang="fr-CA" sz="1600" dirty="0"/>
          </a:p>
        </p:txBody>
      </p:sp>
      <p:sp>
        <p:nvSpPr>
          <p:cNvPr id="6" name="Rounded Rectangle 5"/>
          <p:cNvSpPr/>
          <p:nvPr/>
        </p:nvSpPr>
        <p:spPr>
          <a:xfrm>
            <a:off x="258157" y="3803573"/>
            <a:ext cx="2901326" cy="2437683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r-CA" sz="2000" b="1" dirty="0" smtClean="0"/>
              <a:t>Provinces and </a:t>
            </a:r>
            <a:r>
              <a:rPr lang="fr-CA" sz="2000" b="1" dirty="0" err="1" smtClean="0"/>
              <a:t>territories</a:t>
            </a:r>
            <a:r>
              <a:rPr lang="fr-CA" sz="2000" b="1" dirty="0" smtClean="0"/>
              <a:t> </a:t>
            </a:r>
            <a:r>
              <a:rPr lang="fr-CA" sz="2000" b="1" dirty="0" err="1" smtClean="0"/>
              <a:t>that</a:t>
            </a:r>
            <a:r>
              <a:rPr lang="fr-CA" sz="2000" b="1" dirty="0" smtClean="0"/>
              <a:t> </a:t>
            </a:r>
            <a:r>
              <a:rPr lang="fr-CA" sz="2000" b="1" dirty="0" err="1" smtClean="0"/>
              <a:t>requested</a:t>
            </a:r>
            <a:r>
              <a:rPr lang="fr-CA" sz="2000" b="1" dirty="0" smtClean="0"/>
              <a:t> the </a:t>
            </a:r>
            <a:r>
              <a:rPr lang="fr-CA" sz="2000" b="1" dirty="0" err="1" smtClean="0"/>
              <a:t>federal</a:t>
            </a:r>
            <a:r>
              <a:rPr lang="fr-CA" sz="2000" b="1" dirty="0" smtClean="0"/>
              <a:t> </a:t>
            </a:r>
            <a:r>
              <a:rPr lang="fr-CA" sz="2000" b="1" dirty="0" err="1" smtClean="0"/>
              <a:t>backstop</a:t>
            </a:r>
            <a:endParaRPr lang="fr-CA" sz="2000" b="1" dirty="0" smtClean="0"/>
          </a:p>
          <a:p>
            <a:pPr algn="ctr"/>
            <a:endParaRPr lang="fr-CA" b="1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600" dirty="0" smtClean="0"/>
              <a:t>Direct </a:t>
            </a:r>
            <a:r>
              <a:rPr lang="fr-CA" sz="1600" dirty="0" err="1" smtClean="0"/>
              <a:t>proceeds</a:t>
            </a:r>
            <a:r>
              <a:rPr lang="fr-CA" sz="1600" dirty="0" smtClean="0"/>
              <a:t> </a:t>
            </a:r>
            <a:r>
              <a:rPr lang="fr-CA" sz="1600" dirty="0" err="1" smtClean="0"/>
              <a:t>returned</a:t>
            </a:r>
            <a:r>
              <a:rPr lang="fr-CA" sz="1600" dirty="0" smtClean="0"/>
              <a:t> to </a:t>
            </a:r>
            <a:r>
              <a:rPr lang="fr-CA" sz="1600" dirty="0" err="1" smtClean="0"/>
              <a:t>gvt</a:t>
            </a:r>
            <a:endParaRPr lang="fr-CA" sz="1600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3405116" y="1436688"/>
            <a:ext cx="5542168" cy="4804568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fr-CA" sz="2000" b="1" dirty="0" err="1" smtClean="0"/>
              <a:t>Other</a:t>
            </a:r>
            <a:r>
              <a:rPr lang="fr-CA" sz="2000" b="1" dirty="0" smtClean="0"/>
              <a:t> provinces</a:t>
            </a:r>
          </a:p>
          <a:p>
            <a:pPr algn="ctr">
              <a:spcBef>
                <a:spcPts val="0"/>
              </a:spcBef>
              <a:spcAft>
                <a:spcPts val="600"/>
              </a:spcAft>
            </a:pPr>
            <a:endParaRPr lang="fr-CA" b="1" dirty="0" smtClean="0"/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Direct </a:t>
            </a:r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proceeds from fuel charge </a:t>
            </a:r>
          </a:p>
          <a:p>
            <a:pPr marL="685800"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~90% </a:t>
            </a:r>
            <a:r>
              <a:rPr lang="en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 </a:t>
            </a:r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residents through Climate Action Incentive </a:t>
            </a:r>
            <a:r>
              <a:rPr lang="en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payments</a:t>
            </a:r>
          </a:p>
          <a:p>
            <a:pPr marL="685800"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remaining to </a:t>
            </a:r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support small to medium enterprises (SMEs), colleges &amp; universities, schools, hospitals, municipalities, non-profits, Indigenous communities 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Output-Based </a:t>
            </a:r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Pricing System proceeds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will help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further reduce emissions in the sectors subject to the OBPS </a:t>
            </a:r>
            <a:endParaRPr lang="en-CA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>
              <a:spcBef>
                <a:spcPts val="0"/>
              </a:spcBef>
              <a:spcAft>
                <a:spcPts val="600"/>
              </a:spcAft>
            </a:pPr>
            <a:endParaRPr lang="fr-CA" sz="800" dirty="0"/>
          </a:p>
        </p:txBody>
      </p:sp>
    </p:spTree>
    <p:extLst>
      <p:ext uri="{BB962C8B-B14F-4D97-AF65-F5344CB8AC3E}">
        <p14:creationId xmlns:p14="http://schemas.microsoft.com/office/powerpoint/2010/main" val="1484652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For 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hlinkClick r:id="rId2"/>
              </a:rPr>
              <a:t>https://</a:t>
            </a:r>
            <a:r>
              <a:rPr lang="en-US" smtClean="0">
                <a:hlinkClick r:id="rId2"/>
              </a:rPr>
              <a:t>www.canada.ca/en/environment-climate-change/services/climate-change/pricing-pollution-how-it-will-work.html</a:t>
            </a:r>
            <a:r>
              <a:rPr lang="en-US" smtClean="0"/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9451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92D2"/>
      </a:accent1>
      <a:accent2>
        <a:srgbClr val="16629B"/>
      </a:accent2>
      <a:accent3>
        <a:srgbClr val="73B632"/>
      </a:accent3>
      <a:accent4>
        <a:srgbClr val="991324"/>
      </a:accent4>
      <a:accent5>
        <a:srgbClr val="441A66"/>
      </a:accent5>
      <a:accent6>
        <a:srgbClr val="E47623"/>
      </a:accent6>
      <a:hlink>
        <a:srgbClr val="0000FF"/>
      </a:hlink>
      <a:folHlink>
        <a:srgbClr val="800080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>
            <a:latin typeface="Century Gothic" panose="020B0502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10f62dc1-bddc-472e-a55d-5b9c437e0c98">
      <Terms xmlns="http://schemas.microsoft.com/office/infopath/2007/PartnerControls"/>
    </TaxKeywordTaxHTField>
    <SecurityClassification0 xmlns="ed6e1c9a-e4d2-4b2a-a36a-150576213f54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PROTECTED B</TermName>
          <TermId xmlns="http://schemas.microsoft.com/office/infopath/2007/PartnerControls">e2f22f3f-d6d6-47fe-982f-a873763dde58</TermId>
        </TermInfo>
      </Terms>
    </SecurityClassification0>
    <IconOverlay xmlns="http://schemas.microsoft.com/sharepoint/v4" xsi:nil="true"/>
    <RecipientName xmlns="ed6e1c9a-e4d2-4b2a-a36a-150576213f54">
      <UserInfo>
        <DisplayName/>
        <AccountId xsi:nil="true"/>
        <AccountType/>
      </UserInfo>
    </RecipientName>
    <TaxCatchAll xmlns="10f62dc1-bddc-472e-a55d-5b9c437e0c98">
      <Value>67</Value>
      <Value>3034</Value>
      <Value>9</Value>
      <Value>80</Value>
    </TaxCatchAll>
    <DisseminationControlMarkings0 xmlns="ed6e1c9a-e4d2-4b2a-a36a-150576213f54">
      <Terms xmlns="http://schemas.microsoft.com/office/infopath/2007/PartnerControls"/>
    </DisseminationControlMarkings0>
    <SubDomain0 xmlns="ed6e1c9a-e4d2-4b2a-a36a-150576213f54">
      <Terms xmlns="http://schemas.microsoft.com/office/infopath/2007/PartnerControls">
        <TermInfo xmlns="http://schemas.microsoft.com/office/infopath/2007/PartnerControls">
          <TermName xmlns="http://schemas.microsoft.com/office/infopath/2007/PartnerControls">Excise</TermName>
          <TermId xmlns="http://schemas.microsoft.com/office/infopath/2007/PartnerControls">1b6796dd-aad3-412d-8e7a-681ea7eb30b4</TermId>
        </TermInfo>
      </Terms>
    </SubDomain0>
    <DocumentComments xmlns="ed6e1c9a-e4d2-4b2a-a36a-150576213f54" xsi:nil="true"/>
    <IdentificationNumber xmlns="ed6e1c9a-e4d2-4b2a-a36a-150576213f54" xsi:nil="true"/>
    <Year0 xmlns="ed6e1c9a-e4d2-4b2a-a36a-150576213f54">
      <Terms xmlns="http://schemas.microsoft.com/office/infopath/2007/PartnerControls"/>
    </Year0>
    <_dlc_DocId xmlns="a732ec28-af7c-41b5-9eef-fd931b5824ac">POLI-1296223292-6238</_dlc_DocId>
    <_dlc_DocIdUrl xmlns="a732ec28-af7c-41b5-9eef-fd931b5824ac">
      <Url>https://sharepoint.fin.gc.ca/POLI/TP/_layouts/15/DocIdRedir.aspx?ID=POLI-1296223292-6238</Url>
      <Description>POLI-1296223292-6238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Transitory Information" ma:contentTypeID="0x010100332D977E8750460D8BEB980F8FF894E700A62405073C26C643A1D363CA2CC58D1D" ma:contentTypeVersion="26" ma:contentTypeDescription="" ma:contentTypeScope="" ma:versionID="b913c9f4690b0709c8f32161716f4fc5">
  <xsd:schema xmlns:xsd="http://www.w3.org/2001/XMLSchema" xmlns:xs="http://www.w3.org/2001/XMLSchema" xmlns:p="http://schemas.microsoft.com/office/2006/metadata/properties" xmlns:ns1="http://schemas.microsoft.com/sharepoint/v3" xmlns:ns2="ed6e1c9a-e4d2-4b2a-a36a-150576213f54" xmlns:ns3="10f62dc1-bddc-472e-a55d-5b9c437e0c98" xmlns:ns4="180309d9-7416-44a2-a3f5-f114d17592f4" xmlns:ns5="http://schemas.microsoft.com/sharepoint/v4" xmlns:ns6="a732ec28-af7c-41b5-9eef-fd931b5824ac" targetNamespace="http://schemas.microsoft.com/office/2006/metadata/properties" ma:root="true" ma:fieldsID="d73bb188b135fd11cf0f91b161d32370" ns1:_="" ns2:_="" ns3:_="" ns4:_="" ns5:_="" ns6:_="">
    <xsd:import namespace="http://schemas.microsoft.com/sharepoint/v3"/>
    <xsd:import namespace="ed6e1c9a-e4d2-4b2a-a36a-150576213f54"/>
    <xsd:import namespace="10f62dc1-bddc-472e-a55d-5b9c437e0c98"/>
    <xsd:import namespace="180309d9-7416-44a2-a3f5-f114d17592f4"/>
    <xsd:import namespace="http://schemas.microsoft.com/sharepoint/v4"/>
    <xsd:import namespace="a732ec28-af7c-41b5-9eef-fd931b5824ac"/>
    <xsd:element name="properties">
      <xsd:complexType>
        <xsd:sequence>
          <xsd:element name="documentManagement">
            <xsd:complexType>
              <xsd:all>
                <xsd:element ref="ns2:DocumentComments" minOccurs="0"/>
                <xsd:element ref="ns3:TaxCatchAll" minOccurs="0"/>
                <xsd:element ref="ns2:SecurityClassification0" minOccurs="0"/>
                <xsd:element ref="ns2:DisseminationControlMarkings0" minOccurs="0"/>
                <xsd:element ref="ns2:SubDomain0" minOccurs="0"/>
                <xsd:element ref="ns3:TaxKeywordTaxHTField" minOccurs="0"/>
                <xsd:element ref="ns4:SharedWithUsers" minOccurs="0"/>
                <xsd:element ref="ns2:RecipientName" minOccurs="0"/>
                <xsd:element ref="ns2:IdentificationNumber" minOccurs="0"/>
                <xsd:element ref="ns2:Year0" minOccurs="0"/>
                <xsd:element ref="ns5:IconOverlay" minOccurs="0"/>
                <xsd:element ref="ns1:_vti_ItemDeclaredRecord" minOccurs="0"/>
                <xsd:element ref="ns1:_vti_ItemHoldRecordStatus" minOccurs="0"/>
                <xsd:element ref="ns6:_dlc_DocId" minOccurs="0"/>
                <xsd:element ref="ns6:_dlc_DocIdUrl" minOccurs="0"/>
                <xsd:element ref="ns6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vti_ItemDeclaredRecord" ma:index="24" nillable="true" ma:displayName="Declared Record" ma:description="" ma:hidden="true" ma:internalName="_vti_ItemDeclaredRecord" ma:readOnly="true">
      <xsd:simpleType>
        <xsd:restriction base="dms:DateTime"/>
      </xsd:simpleType>
    </xsd:element>
    <xsd:element name="_vti_ItemHoldRecordStatus" ma:index="25" nillable="true" ma:displayName="Hold and Record Status" ma:decimals="0" ma:description="" ma:hidden="true" ma:indexed="true" ma:internalName="_vti_ItemHoldRecordStatu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6e1c9a-e4d2-4b2a-a36a-150576213f54" elementFormDefault="qualified">
    <xsd:import namespace="http://schemas.microsoft.com/office/2006/documentManagement/types"/>
    <xsd:import namespace="http://schemas.microsoft.com/office/infopath/2007/PartnerControls"/>
    <xsd:element name="DocumentComments" ma:index="10" nillable="true" ma:displayName="Comments" ma:internalName="DocumentComments">
      <xsd:simpleType>
        <xsd:restriction base="dms:Note">
          <xsd:maxLength value="255"/>
        </xsd:restriction>
      </xsd:simpleType>
    </xsd:element>
    <xsd:element name="SecurityClassification0" ma:index="13" ma:taxonomy="true" ma:internalName="SecurityClassification0" ma:taxonomyFieldName="SecurityClassification" ma:displayName="Security Classification" ma:indexed="true" ma:fieldId="{eb7f0be2-c745-4f6a-a04b-aaf542464109}" ma:sspId="f288584b-4423-4078-8a82-44f3380e798a" ma:termSetId="b63db37a-c37c-4c8d-82a4-66008e48971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isseminationControlMarkings0" ma:index="14" nillable="true" ma:taxonomy="true" ma:internalName="DisseminationControlMarkings0" ma:taxonomyFieldName="DisseminationControlMarkings" ma:displayName="Dissemination Control Markings" ma:fieldId="{5e61c49e-2c30-4796-98e0-d5c3a2187f51}" ma:taxonomyMulti="true" ma:sspId="f288584b-4423-4078-8a82-44f3380e798a" ma:termSetId="32bd94f9-0b0e-4ba7-9f47-2f17356e9cb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ubDomain0" ma:index="15" ma:taxonomy="true" ma:internalName="SubDomain0" ma:taxonomyFieldName="SubDomain" ma:displayName="Sub-Domain" ma:fieldId="{6ec760e3-7af5-4ed3-8156-453f65a73e9f}" ma:sspId="f288584b-4423-4078-8a82-44f3380e798a" ma:termSetId="de3b2714-eaf4-447d-be4e-5cedab741f3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ecipientName" ma:index="19" nillable="true" ma:displayName="Recipient Name" ma:internalName="Recipient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dentificationNumber" ma:index="20" nillable="true" ma:displayName="Identification Code" ma:internalName="IdentificationNumber">
      <xsd:simpleType>
        <xsd:restriction base="dms:Text"/>
      </xsd:simpleType>
    </xsd:element>
    <xsd:element name="Year0" ma:index="21" nillable="true" ma:taxonomy="true" ma:internalName="Year0" ma:taxonomyFieldName="Year" ma:displayName="Year" ma:fieldId="{7451eab4-54e3-4382-bbfa-340a61fb6fb3}" ma:taxonomyMulti="true" ma:sspId="f288584b-4423-4078-8a82-44f3380e798a" ma:termSetId="7c3e9c9d-9138-43cb-9607-979c68b4954f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f62dc1-bddc-472e-a55d-5b9c437e0c98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2b165a7a-b5ae-40ac-8346-b2b8479d8c4e}" ma:internalName="TaxCatchAll" ma:showField="CatchAllData" ma:web="a732ec28-af7c-41b5-9eef-fd931b5824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7" nillable="true" ma:taxonomy="true" ma:internalName="TaxKeywordTaxHTField" ma:taxonomyFieldName="TaxKeyword" ma:displayName="Enterprise Keywords" ma:fieldId="{23f27201-bee3-471e-b2e7-b64fd8b7ca38}" ma:taxonomyMulti="true" ma:sspId="f288584b-4423-4078-8a82-44f3380e798a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0309d9-7416-44a2-a3f5-f114d17592f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3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32ec28-af7c-41b5-9eef-fd931b5824ac" elementFormDefault="qualified">
    <xsd:import namespace="http://schemas.microsoft.com/office/2006/documentManagement/types"/>
    <xsd:import namespace="http://schemas.microsoft.com/office/infopath/2007/PartnerControls"/>
    <xsd:element name="_dlc_DocId" ma:index="26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7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8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SharedContentType xmlns="Microsoft.SharePoint.Taxonomy.ContentTypeSync" SourceId="f288584b-4423-4078-8a82-44f3380e798a" ContentTypeId="0x010100332D977E8750460D8BEB980F8FF894E7" PreviousValue="false"/>
</file>

<file path=customXml/itemProps1.xml><?xml version="1.0" encoding="utf-8"?>
<ds:datastoreItem xmlns:ds="http://schemas.openxmlformats.org/officeDocument/2006/customXml" ds:itemID="{7618B224-DC6D-4155-BA23-ED7C8AD68D79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C780C4CC-01BA-4D77-ACE5-F418710C778A}">
  <ds:schemaRefs>
    <ds:schemaRef ds:uri="a732ec28-af7c-41b5-9eef-fd931b5824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sharepoint/v4"/>
    <ds:schemaRef ds:uri="180309d9-7416-44a2-a3f5-f114d17592f4"/>
    <ds:schemaRef ds:uri="http://schemas.microsoft.com/sharepoint/v3"/>
    <ds:schemaRef ds:uri="ed6e1c9a-e4d2-4b2a-a36a-150576213f54"/>
    <ds:schemaRef ds:uri="http://purl.org/dc/terms/"/>
    <ds:schemaRef ds:uri="10f62dc1-bddc-472e-a55d-5b9c437e0c98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9915205-36FC-43C3-A6DB-DE913B20DE62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43EAF965-2A57-4546-AC67-031B6F16A3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d6e1c9a-e4d2-4b2a-a36a-150576213f54"/>
    <ds:schemaRef ds:uri="10f62dc1-bddc-472e-a55d-5b9c437e0c98"/>
    <ds:schemaRef ds:uri="180309d9-7416-44a2-a3f5-f114d17592f4"/>
    <ds:schemaRef ds:uri="http://schemas.microsoft.com/sharepoint/v4"/>
    <ds:schemaRef ds:uri="a732ec28-af7c-41b5-9eef-fd931b5824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21734432-5CFF-4B2F-93A2-CF04656A3EB2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11237</TotalTime>
  <Words>418</Words>
  <Application>Microsoft Office PowerPoint</Application>
  <PresentationFormat>On-screen Show (4:3)</PresentationFormat>
  <Paragraphs>67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Century Gothic</vt:lpstr>
      <vt:lpstr>Gill Sans Light</vt:lpstr>
      <vt:lpstr>ヒラギノ角ゴ Pro W3</vt:lpstr>
      <vt:lpstr>Office Theme</vt:lpstr>
      <vt:lpstr>Implementing Canada’s  plan to address  climate change and  grow the economy</vt:lpstr>
      <vt:lpstr>Pan-Canadian Carbon Pollution Pricing Benchmark</vt:lpstr>
      <vt:lpstr>Federal carbon pollution pricing backstop system </vt:lpstr>
      <vt:lpstr>The federal carbon pollution pricing system</vt:lpstr>
      <vt:lpstr>Use of carbon pricing proceeds</vt:lpstr>
      <vt:lpstr>For more information</vt:lpstr>
    </vt:vector>
  </TitlesOfParts>
  <Company>BSL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Mulder</dc:creator>
  <cp:lastModifiedBy>Lindberg,Jeff [NCR]</cp:lastModifiedBy>
  <cp:revision>305</cp:revision>
  <cp:lastPrinted>2019-03-05T18:22:42Z</cp:lastPrinted>
  <dcterms:created xsi:type="dcterms:W3CDTF">2015-04-10T18:49:27Z</dcterms:created>
  <dcterms:modified xsi:type="dcterms:W3CDTF">2019-04-14T21:06:50Z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0x010100332D977E8750460D8BEB980F8FF894E700A62405073C26C643A1D363CA2CC58D1D</vt:lpwstr>
  </property>
  <property fmtid="{D5CDD505-2E9C-101B-9397-08002B2CF9AE}" pid="3" name="GeographicRegion0">
    <vt:lpwstr/>
  </property>
  <property fmtid="{D5CDD505-2E9C-101B-9397-08002B2CF9AE}" pid="4" name="TaxKeyword">
    <vt:lpwstr/>
  </property>
  <property fmtid="{D5CDD505-2E9C-101B-9397-08002B2CF9AE}" pid="5" name="EconomicTheme0">
    <vt:lpwstr/>
  </property>
  <property fmtid="{D5CDD505-2E9C-101B-9397-08002B2CF9AE}" pid="6" name="Topic">
    <vt:lpwstr/>
  </property>
  <property fmtid="{D5CDD505-2E9C-101B-9397-08002B2CF9AE}" pid="7" name="Entity">
    <vt:lpwstr/>
  </property>
  <property fmtid="{D5CDD505-2E9C-101B-9397-08002B2CF9AE}" pid="8" name="StewardDivision">
    <vt:lpwstr>80;#Sales Tax Division|9ae7dd7b-5c09-46af-9b52-6b628d25a164</vt:lpwstr>
  </property>
  <property fmtid="{D5CDD505-2E9C-101B-9397-08002B2CF9AE}" pid="9" name="Year">
    <vt:lpwstr/>
  </property>
  <property fmtid="{D5CDD505-2E9C-101B-9397-08002B2CF9AE}" pid="10" name="ProgramInventory0">
    <vt:lpwstr/>
  </property>
  <property fmtid="{D5CDD505-2E9C-101B-9397-08002B2CF9AE}" pid="11" name="ClientDivision">
    <vt:lpwstr/>
  </property>
  <property fmtid="{D5CDD505-2E9C-101B-9397-08002B2CF9AE}" pid="12" name="DisseminationControlMarkings">
    <vt:lpwstr/>
  </property>
  <property fmtid="{D5CDD505-2E9C-101B-9397-08002B2CF9AE}" pid="13" name="LegalInstrument">
    <vt:lpwstr/>
  </property>
  <property fmtid="{D5CDD505-2E9C-101B-9397-08002B2CF9AE}" pid="14" name="ReleaseCriteria0">
    <vt:lpwstr/>
  </property>
  <property fmtid="{D5CDD505-2E9C-101B-9397-08002B2CF9AE}" pid="15" name="ClientBranch0">
    <vt:lpwstr/>
  </property>
  <property fmtid="{D5CDD505-2E9C-101B-9397-08002B2CF9AE}" pid="16" name="SecurityClassification">
    <vt:lpwstr>9;#PROTECTED B|e2f22f3f-d6d6-47fe-982f-a873763dde58</vt:lpwstr>
  </property>
  <property fmtid="{D5CDD505-2E9C-101B-9397-08002B2CF9AE}" pid="17" name="ProgramInventory">
    <vt:lpwstr/>
  </property>
  <property fmtid="{D5CDD505-2E9C-101B-9397-08002B2CF9AE}" pid="18" name="p3948e442cac43dd9f17622348a1e5cf">
    <vt:lpwstr>Tax Policy Branch|ed05eb2a-5303-4ace-a719-7aaa31ab08d4</vt:lpwstr>
  </property>
  <property fmtid="{D5CDD505-2E9C-101B-9397-08002B2CF9AE}" pid="19" name="EconomicTheme">
    <vt:lpwstr/>
  </property>
  <property fmtid="{D5CDD505-2E9C-101B-9397-08002B2CF9AE}" pid="20" name="Topic0">
    <vt:lpwstr/>
  </property>
  <property fmtid="{D5CDD505-2E9C-101B-9397-08002B2CF9AE}" pid="21" name="RecipientTitle">
    <vt:lpwstr/>
  </property>
  <property fmtid="{D5CDD505-2E9C-101B-9397-08002B2CF9AE}" pid="22" name="StewardDivision0">
    <vt:lpwstr>Sales Tax Division|9ae7dd7b-5c09-46af-9b52-6b628d25a164</vt:lpwstr>
  </property>
  <property fmtid="{D5CDD505-2E9C-101B-9397-08002B2CF9AE}" pid="23" name="FederalTransferProgram">
    <vt:lpwstr/>
  </property>
  <property fmtid="{D5CDD505-2E9C-101B-9397-08002B2CF9AE}" pid="24" name="FederalTransferProgram0">
    <vt:lpwstr/>
  </property>
  <property fmtid="{D5CDD505-2E9C-101B-9397-08002B2CF9AE}" pid="25" name="ClientDivision0">
    <vt:lpwstr/>
  </property>
  <property fmtid="{D5CDD505-2E9C-101B-9397-08002B2CF9AE}" pid="26" name="ie6df9491d404da795a59a49c360165a">
    <vt:lpwstr/>
  </property>
  <property fmtid="{D5CDD505-2E9C-101B-9397-08002B2CF9AE}" pid="27" name="Steward0">
    <vt:lpwstr/>
  </property>
  <property fmtid="{D5CDD505-2E9C-101B-9397-08002B2CF9AE}" pid="28" name="ClientBranch">
    <vt:lpwstr/>
  </property>
  <property fmtid="{D5CDD505-2E9C-101B-9397-08002B2CF9AE}" pid="29" name="SubDomain">
    <vt:lpwstr>3034;#Excise|1b6796dd-aad3-412d-8e7a-681ea7eb30b4</vt:lpwstr>
  </property>
  <property fmtid="{D5CDD505-2E9C-101B-9397-08002B2CF9AE}" pid="30" name="DocumentType">
    <vt:lpwstr/>
  </property>
  <property fmtid="{D5CDD505-2E9C-101B-9397-08002B2CF9AE}" pid="31" name="StewardBranch">
    <vt:lpwstr>67;#Tax Policy Branch|ed05eb2a-5303-4ace-a719-7aaa31ab08d4</vt:lpwstr>
  </property>
  <property fmtid="{D5CDD505-2E9C-101B-9397-08002B2CF9AE}" pid="32" name="LegalInstrument0">
    <vt:lpwstr/>
  </property>
  <property fmtid="{D5CDD505-2E9C-101B-9397-08002B2CF9AE}" pid="33" name="DocumentLanguage">
    <vt:lpwstr/>
  </property>
  <property fmtid="{D5CDD505-2E9C-101B-9397-08002B2CF9AE}" pid="34" name="DocumentLanguage0">
    <vt:lpwstr/>
  </property>
  <property fmtid="{D5CDD505-2E9C-101B-9397-08002B2CF9AE}" pid="35" name="StewardSection">
    <vt:lpwstr/>
  </property>
  <property fmtid="{D5CDD505-2E9C-101B-9397-08002B2CF9AE}" pid="36" name="Stakeholder">
    <vt:lpwstr/>
  </property>
  <property fmtid="{D5CDD505-2E9C-101B-9397-08002B2CF9AE}" pid="37" name="Stakeholder0">
    <vt:lpwstr/>
  </property>
  <property fmtid="{D5CDD505-2E9C-101B-9397-08002B2CF9AE}" pid="38" name="DocumentType0">
    <vt:lpwstr/>
  </property>
  <property fmtid="{D5CDD505-2E9C-101B-9397-08002B2CF9AE}" pid="39" name="GeographicRegion">
    <vt:lpwstr/>
  </property>
  <property fmtid="{D5CDD505-2E9C-101B-9397-08002B2CF9AE}" pid="40" name="e0bfc5a1b6394e0a9addc91b4ac1cff2">
    <vt:lpwstr/>
  </property>
  <property fmtid="{D5CDD505-2E9C-101B-9397-08002B2CF9AE}" pid="41" name="OrganizerHost">
    <vt:lpwstr/>
  </property>
  <property fmtid="{D5CDD505-2E9C-101B-9397-08002B2CF9AE}" pid="42" name="OrganizerHost0">
    <vt:lpwstr/>
  </property>
  <property fmtid="{D5CDD505-2E9C-101B-9397-08002B2CF9AE}" pid="43" name="ReleaseCriteria">
    <vt:lpwstr/>
  </property>
  <property fmtid="{D5CDD505-2E9C-101B-9397-08002B2CF9AE}" pid="44" name="_dlc_DocIdItemGuid">
    <vt:lpwstr>d81d7458-7941-4d75-9af2-3eecab505d98</vt:lpwstr>
  </property>
  <property fmtid="{D5CDD505-2E9C-101B-9397-08002B2CF9AE}" pid="45" name="Order">
    <vt:r8>623800</vt:r8>
  </property>
</Properties>
</file>