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349" r:id="rId3"/>
    <p:sldId id="3033" r:id="rId4"/>
    <p:sldId id="523" r:id="rId5"/>
    <p:sldId id="522" r:id="rId6"/>
    <p:sldId id="3032" r:id="rId7"/>
    <p:sldId id="3029" r:id="rId8"/>
    <p:sldId id="3031" r:id="rId9"/>
    <p:sldId id="333" r:id="rId10"/>
    <p:sldId id="3034" r:id="rId11"/>
    <p:sldId id="257" r:id="rId12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Helvetica" panose="020B0604020202020204" pitchFamily="34" charset="0"/>
      <p:regular r:id="rId19"/>
      <p:bold r:id="rId20"/>
      <p:italic r:id="rId21"/>
      <p:boldItalic r:id="rId22"/>
    </p:embeddedFont>
    <p:embeddedFont>
      <p:font typeface="Ivar Display Hydro" panose="00000500000000000000" pitchFamily="50" charset="0"/>
      <p:regular r:id="rId23"/>
    </p:embeddedFont>
    <p:embeddedFont>
      <p:font typeface="MS PGothic" panose="020B0600070205080204" pitchFamily="34" charset="-128"/>
      <p:regular r:id="rId24"/>
    </p:embeddedFont>
    <p:embeddedFont>
      <p:font typeface="MS PGothic" panose="020B0600070205080204" pitchFamily="34" charset="-128"/>
      <p:regular r:id="rId24"/>
    </p:embeddedFont>
    <p:embeddedFont>
      <p:font typeface="Verdana" panose="020B0604030504040204" pitchFamily="34" charset="0"/>
      <p:regular r:id="rId25"/>
      <p:bold r:id="rId26"/>
      <p:italic r:id="rId27"/>
      <p:boldItalic r:id="rId28"/>
    </p:embeddedFont>
  </p:embeddedFontLst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men Kjus" initials="SK" lastIdx="2" clrIdx="0">
    <p:extLst>
      <p:ext uri="{19B8F6BF-5375-455C-9EA6-DF929625EA0E}">
        <p15:presenceInfo xmlns:p15="http://schemas.microsoft.com/office/powerpoint/2012/main" userId="Simen Kju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8DBB37-F664-49E6-8658-B883B63BEEA3}" v="5" dt="2019-04-08T11:57:10.9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9724" autoAdjust="0"/>
  </p:normalViewPr>
  <p:slideViewPr>
    <p:cSldViewPr snapToGrid="0" showGuides="1">
      <p:cViewPr varScale="1">
        <p:scale>
          <a:sx n="61" d="100"/>
          <a:sy n="61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commentAuthors" Target="commentAuthors.xml"/><Relationship Id="rId35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noporp-na01b\users01\a109116\Strategy%20and%20business%20development\Climate%20strategy\GHG%20emissions%20per%20tonne%20of%20aluminium%20-%20updated%20(no%20transport)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061904750387192"/>
          <c:y val="8.3876259598682931E-2"/>
          <c:w val="0.85122337324977571"/>
          <c:h val="0.72526762364659525"/>
        </c:manualLayout>
      </c:layout>
      <c:areaChart>
        <c:grouping val="stacked"/>
        <c:varyColors val="0"/>
        <c:ser>
          <c:idx val="2"/>
          <c:order val="0"/>
          <c:tx>
            <c:strRef>
              <c:f>Sheet2!$P$1</c:f>
              <c:strCache>
                <c:ptCount val="1"/>
                <c:pt idx="0">
                  <c:v>Hydropower</c:v>
                </c:pt>
              </c:strCache>
            </c:strRef>
          </c:tx>
          <c:spPr>
            <a:solidFill>
              <a:srgbClr val="99CC00"/>
            </a:solidFill>
            <a:ln>
              <a:noFill/>
            </a:ln>
            <a:effectLst/>
          </c:spPr>
          <c:cat>
            <c:strRef>
              <c:f>Sheet2!$M$2:$M$27</c:f>
              <c:strCache>
                <c:ptCount val="2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</c:strCache>
            </c:strRef>
          </c:cat>
          <c:val>
            <c:numRef>
              <c:f>Sheet2!$P$2:$P$27</c:f>
              <c:numCache>
                <c:formatCode>_ * #,##0.0_ ;_ * \-#,##0.0_ ;_ * "-"??_ ;_ @_ </c:formatCode>
                <c:ptCount val="26"/>
                <c:pt idx="0">
                  <c:v>11.916728157107558</c:v>
                </c:pt>
                <c:pt idx="1">
                  <c:v>11.732562965731779</c:v>
                </c:pt>
                <c:pt idx="2">
                  <c:v>12.246217938206742</c:v>
                </c:pt>
                <c:pt idx="3">
                  <c:v>12.892492063576968</c:v>
                </c:pt>
                <c:pt idx="4">
                  <c:v>13.58791713849773</c:v>
                </c:pt>
                <c:pt idx="5">
                  <c:v>14.601932268983543</c:v>
                </c:pt>
                <c:pt idx="6">
                  <c:v>15.071460191718648</c:v>
                </c:pt>
                <c:pt idx="7">
                  <c:v>15.64645671012727</c:v>
                </c:pt>
                <c:pt idx="8">
                  <c:v>16.278318329938212</c:v>
                </c:pt>
                <c:pt idx="9">
                  <c:v>14.728012566616801</c:v>
                </c:pt>
                <c:pt idx="10">
                  <c:v>15.633207260000001</c:v>
                </c:pt>
                <c:pt idx="11">
                  <c:v>16.209395239999996</c:v>
                </c:pt>
                <c:pt idx="12">
                  <c:v>16.304329834999997</c:v>
                </c:pt>
                <c:pt idx="13">
                  <c:v>16.48078679</c:v>
                </c:pt>
                <c:pt idx="14">
                  <c:v>16.169999449999995</c:v>
                </c:pt>
                <c:pt idx="15">
                  <c:v>15.443384590000001</c:v>
                </c:pt>
                <c:pt idx="16">
                  <c:v>15.429310920000001</c:v>
                </c:pt>
                <c:pt idx="17">
                  <c:v>15.90393209</c:v>
                </c:pt>
                <c:pt idx="18">
                  <c:v>16.224132599780575</c:v>
                </c:pt>
                <c:pt idx="19">
                  <c:v>16.77577803354928</c:v>
                </c:pt>
                <c:pt idx="20">
                  <c:v>17.136494614357527</c:v>
                </c:pt>
                <c:pt idx="21">
                  <c:v>17.286471707033364</c:v>
                </c:pt>
                <c:pt idx="22">
                  <c:v>17.37465860556085</c:v>
                </c:pt>
                <c:pt idx="23">
                  <c:v>19.790619336641051</c:v>
                </c:pt>
                <c:pt idx="24">
                  <c:v>21.153430965721721</c:v>
                </c:pt>
                <c:pt idx="25">
                  <c:v>22.081450901288591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A9-4835-BEBC-14DBCCC1AC08}"/>
            </c:ext>
          </c:extLst>
        </c:ser>
        <c:ser>
          <c:idx val="3"/>
          <c:order val="1"/>
          <c:tx>
            <c:strRef>
              <c:f>Sheet2!$Q$1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D6EB99"/>
            </a:solidFill>
            <a:ln>
              <a:noFill/>
            </a:ln>
            <a:effectLst/>
          </c:spPr>
          <c:cat>
            <c:strRef>
              <c:f>Sheet2!$M$2:$M$27</c:f>
              <c:strCache>
                <c:ptCount val="2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</c:strCache>
            </c:strRef>
          </c:cat>
          <c:val>
            <c:numRef>
              <c:f>Sheet2!$Q$2:$Q$27</c:f>
              <c:numCache>
                <c:formatCode>_ * #,##0.0_ ;_ * \-#,##0.0_ ;_ * "-"??_ ;_ @_ </c:formatCode>
                <c:ptCount val="26"/>
                <c:pt idx="0">
                  <c:v>1.0156828999634002</c:v>
                </c:pt>
                <c:pt idx="1">
                  <c:v>1.0356515999633</c:v>
                </c:pt>
                <c:pt idx="2">
                  <c:v>1.0452636999628</c:v>
                </c:pt>
                <c:pt idx="3">
                  <c:v>1.0685858332893001</c:v>
                </c:pt>
                <c:pt idx="4">
                  <c:v>1.0701536463725299</c:v>
                </c:pt>
                <c:pt idx="5">
                  <c:v>1.0804033015409802</c:v>
                </c:pt>
                <c:pt idx="6">
                  <c:v>1.0223521783509202</c:v>
                </c:pt>
                <c:pt idx="7">
                  <c:v>1.0773695672028003</c:v>
                </c:pt>
                <c:pt idx="8">
                  <c:v>0.97976357776830014</c:v>
                </c:pt>
                <c:pt idx="9">
                  <c:v>0.76497666661679986</c:v>
                </c:pt>
                <c:pt idx="10">
                  <c:v>0.77165982999999994</c:v>
                </c:pt>
                <c:pt idx="11">
                  <c:v>0.74604051999999998</c:v>
                </c:pt>
                <c:pt idx="12">
                  <c:v>0.66222670500000003</c:v>
                </c:pt>
                <c:pt idx="13">
                  <c:v>0.63075958999999981</c:v>
                </c:pt>
                <c:pt idx="14">
                  <c:v>0.65690475000000015</c:v>
                </c:pt>
                <c:pt idx="15">
                  <c:v>0.68447358999999985</c:v>
                </c:pt>
                <c:pt idx="16">
                  <c:v>0.68827581999999998</c:v>
                </c:pt>
                <c:pt idx="17">
                  <c:v>0.67757659000000015</c:v>
                </c:pt>
                <c:pt idx="18">
                  <c:v>0.66412100000000007</c:v>
                </c:pt>
                <c:pt idx="19">
                  <c:v>0.67215600000000009</c:v>
                </c:pt>
                <c:pt idx="20">
                  <c:v>0.65574600000000005</c:v>
                </c:pt>
                <c:pt idx="21">
                  <c:v>0.6576780000000001</c:v>
                </c:pt>
                <c:pt idx="22">
                  <c:v>0.65816100000000011</c:v>
                </c:pt>
                <c:pt idx="23">
                  <c:v>0.65816100000000011</c:v>
                </c:pt>
                <c:pt idx="24">
                  <c:v>0.65816100000000011</c:v>
                </c:pt>
                <c:pt idx="25">
                  <c:v>0.65816100000000011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A9-4835-BEBC-14DBCCC1AC08}"/>
            </c:ext>
          </c:extLst>
        </c:ser>
        <c:ser>
          <c:idx val="0"/>
          <c:order val="2"/>
          <c:tx>
            <c:strRef>
              <c:f>Sheet2!$N$1</c:f>
              <c:strCache>
                <c:ptCount val="1"/>
                <c:pt idx="0">
                  <c:v>Gas</c:v>
                </c:pt>
              </c:strCache>
            </c:strRef>
          </c:tx>
          <c:spPr>
            <a:solidFill>
              <a:srgbClr val="0099CC"/>
            </a:solidFill>
            <a:ln>
              <a:noFill/>
            </a:ln>
            <a:effectLst/>
          </c:spPr>
          <c:cat>
            <c:strRef>
              <c:f>Sheet2!$M$2:$M$27</c:f>
              <c:strCache>
                <c:ptCount val="2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</c:strCache>
            </c:strRef>
          </c:cat>
          <c:val>
            <c:numRef>
              <c:f>Sheet2!$N$2:$N$27</c:f>
              <c:numCache>
                <c:formatCode>_ * #,##0.0_ ;_ * \-#,##0.0_ ;_ * "-"??_ ;_ @_ </c:formatCode>
                <c:ptCount val="26"/>
                <c:pt idx="0">
                  <c:v>2.3752542520132405</c:v>
                </c:pt>
                <c:pt idx="1">
                  <c:v>2.32986051054902</c:v>
                </c:pt>
                <c:pt idx="2">
                  <c:v>2.4010960255331604</c:v>
                </c:pt>
                <c:pt idx="3">
                  <c:v>2.4566076469024805</c:v>
                </c:pt>
                <c:pt idx="4">
                  <c:v>2.6312747474207367</c:v>
                </c:pt>
                <c:pt idx="5">
                  <c:v>2.8064512986668366</c:v>
                </c:pt>
                <c:pt idx="6">
                  <c:v>2.8566205105905227</c:v>
                </c:pt>
                <c:pt idx="7">
                  <c:v>3.0466603685008402</c:v>
                </c:pt>
                <c:pt idx="8">
                  <c:v>3.4013819103987197</c:v>
                </c:pt>
                <c:pt idx="9">
                  <c:v>3.5469060333832001</c:v>
                </c:pt>
                <c:pt idx="10">
                  <c:v>4.1305551633720006</c:v>
                </c:pt>
                <c:pt idx="11">
                  <c:v>5.0356238608720005</c:v>
                </c:pt>
                <c:pt idx="12">
                  <c:v>5.1083674749999988</c:v>
                </c:pt>
                <c:pt idx="13">
                  <c:v>5.2712709400000008</c:v>
                </c:pt>
                <c:pt idx="14">
                  <c:v>6.1400449300000002</c:v>
                </c:pt>
                <c:pt idx="15">
                  <c:v>6.3861495399999999</c:v>
                </c:pt>
                <c:pt idx="16">
                  <c:v>6.516318469999999</c:v>
                </c:pt>
                <c:pt idx="17">
                  <c:v>6.6257935899999989</c:v>
                </c:pt>
                <c:pt idx="18">
                  <c:v>6.8115042998902879</c:v>
                </c:pt>
                <c:pt idx="19">
                  <c:v>6.9248100167746376</c:v>
                </c:pt>
                <c:pt idx="20">
                  <c:v>7.4367948071787646</c:v>
                </c:pt>
                <c:pt idx="21">
                  <c:v>7.7437818535166816</c:v>
                </c:pt>
                <c:pt idx="22">
                  <c:v>7.8226718027804232</c:v>
                </c:pt>
                <c:pt idx="23">
                  <c:v>8.769415732998727</c:v>
                </c:pt>
                <c:pt idx="24">
                  <c:v>8.9369162185053188</c:v>
                </c:pt>
                <c:pt idx="25">
                  <c:v>9.04691621850532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BA9-4835-BEBC-14DBCCC1AC08}"/>
            </c:ext>
          </c:extLst>
        </c:ser>
        <c:ser>
          <c:idx val="1"/>
          <c:order val="3"/>
          <c:tx>
            <c:strRef>
              <c:f>Sheet2!$O$1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rgbClr val="999999">
                <a:lumMod val="60000"/>
                <a:lumOff val="40000"/>
              </a:srgbClr>
            </a:solidFill>
            <a:ln>
              <a:noFill/>
            </a:ln>
            <a:effectLst/>
          </c:spPr>
          <c:cat>
            <c:strRef>
              <c:f>Sheet2!$M$2:$M$27</c:f>
              <c:strCache>
                <c:ptCount val="2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</c:strCache>
            </c:strRef>
          </c:cat>
          <c:val>
            <c:numRef>
              <c:f>Sheet2!$O$2:$O$27</c:f>
              <c:numCache>
                <c:formatCode>_ * #,##0.0_ ;_ * \-#,##0.0_ ;_ * "-"??_ ;_ @_ </c:formatCode>
                <c:ptCount val="26"/>
                <c:pt idx="0">
                  <c:v>8.7358476799781979</c:v>
                </c:pt>
                <c:pt idx="1">
                  <c:v>8.9839509763175052</c:v>
                </c:pt>
                <c:pt idx="2">
                  <c:v>10.002895463777101</c:v>
                </c:pt>
                <c:pt idx="3">
                  <c:v>11.578324857190154</c:v>
                </c:pt>
                <c:pt idx="4">
                  <c:v>12.7005765260022</c:v>
                </c:pt>
                <c:pt idx="5">
                  <c:v>14.137075014313941</c:v>
                </c:pt>
                <c:pt idx="6">
                  <c:v>14.819944931159107</c:v>
                </c:pt>
                <c:pt idx="7">
                  <c:v>18.298833194015593</c:v>
                </c:pt>
                <c:pt idx="8">
                  <c:v>19.454697300014971</c:v>
                </c:pt>
                <c:pt idx="9">
                  <c:v>18.430981533383196</c:v>
                </c:pt>
                <c:pt idx="10">
                  <c:v>21.984937710000001</c:v>
                </c:pt>
                <c:pt idx="11">
                  <c:v>24.562606714999994</c:v>
                </c:pt>
                <c:pt idx="12">
                  <c:v>26.331126234999999</c:v>
                </c:pt>
                <c:pt idx="13">
                  <c:v>28.20440704</c:v>
                </c:pt>
                <c:pt idx="14">
                  <c:v>31.311995100000008</c:v>
                </c:pt>
                <c:pt idx="15">
                  <c:v>34.540114280000004</c:v>
                </c:pt>
                <c:pt idx="16">
                  <c:v>36.476335334775413</c:v>
                </c:pt>
                <c:pt idx="17">
                  <c:v>40.178272538793223</c:v>
                </c:pt>
                <c:pt idx="18">
                  <c:v>42.445752108683514</c:v>
                </c:pt>
                <c:pt idx="19">
                  <c:v>43.827634016774638</c:v>
                </c:pt>
                <c:pt idx="20">
                  <c:v>44.824621807178758</c:v>
                </c:pt>
                <c:pt idx="21">
                  <c:v>45.346125853516675</c:v>
                </c:pt>
                <c:pt idx="22">
                  <c:v>46.494663802780423</c:v>
                </c:pt>
                <c:pt idx="23">
                  <c:v>47.884465015077431</c:v>
                </c:pt>
                <c:pt idx="24">
                  <c:v>48.833865015077428</c:v>
                </c:pt>
                <c:pt idx="25">
                  <c:v>49.508865015077426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BA9-4835-BEBC-14DBCCC1AC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6449280"/>
        <c:axId val="766449672"/>
      </c:areaChart>
      <c:catAx>
        <c:axId val="766449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rgbClr val="999999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nb-NO"/>
          </a:p>
        </c:txPr>
        <c:crossAx val="766449672"/>
        <c:crosses val="autoZero"/>
        <c:auto val="1"/>
        <c:lblAlgn val="ctr"/>
        <c:lblOffset val="100"/>
        <c:tickLblSkip val="5"/>
        <c:noMultiLvlLbl val="0"/>
      </c:catAx>
      <c:valAx>
        <c:axId val="76644967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nb-NO"/>
          </a:p>
        </c:txPr>
        <c:crossAx val="76644928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342473561706015"/>
          <c:y val="0.93068648784235475"/>
          <c:w val="0.48850900679732429"/>
          <c:h val="6.2410777397402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nb-NO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Sheet1!$C$6</c:f>
              <c:strCache>
                <c:ptCount val="1"/>
                <c:pt idx="0">
                  <c:v>Bauxite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Sheet1!$D$5:$I$5</c:f>
              <c:strCache>
                <c:ptCount val="6"/>
                <c:pt idx="0">
                  <c:v>Hydro/nuclear</c:v>
                </c:pt>
                <c:pt idx="1">
                  <c:v>Gas</c:v>
                </c:pt>
                <c:pt idx="2">
                  <c:v>Coal</c:v>
                </c:pt>
                <c:pt idx="3">
                  <c:v>Europe</c:v>
                </c:pt>
                <c:pt idx="4">
                  <c:v>Global avg. Ex China</c:v>
                </c:pt>
                <c:pt idx="5">
                  <c:v>Glob al avg. Incl China</c:v>
                </c:pt>
              </c:strCache>
            </c:strRef>
          </c:cat>
          <c:val>
            <c:numRef>
              <c:f>Sheet1!$D$6:$I$6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0.1</c:v>
                </c:pt>
                <c:pt idx="5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F8-4218-890A-6FE1645CA42F}"/>
            </c:ext>
          </c:extLst>
        </c:ser>
        <c:ser>
          <c:idx val="1"/>
          <c:order val="1"/>
          <c:tx>
            <c:strRef>
              <c:f>Sheet1!$C$7</c:f>
              <c:strCache>
                <c:ptCount val="1"/>
                <c:pt idx="0">
                  <c:v>Alumina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Sheet1!$D$5:$I$5</c:f>
              <c:strCache>
                <c:ptCount val="6"/>
                <c:pt idx="0">
                  <c:v>Hydro/nuclear</c:v>
                </c:pt>
                <c:pt idx="1">
                  <c:v>Gas</c:v>
                </c:pt>
                <c:pt idx="2">
                  <c:v>Coal</c:v>
                </c:pt>
                <c:pt idx="3">
                  <c:v>Europe</c:v>
                </c:pt>
                <c:pt idx="4">
                  <c:v>Global avg. Ex China</c:v>
                </c:pt>
                <c:pt idx="5">
                  <c:v>Glob al avg. Incl China</c:v>
                </c:pt>
              </c:strCache>
            </c:strRef>
          </c:cat>
          <c:val>
            <c:numRef>
              <c:f>Sheet1!$D$7:$I$7</c:f>
              <c:numCache>
                <c:formatCode>General</c:formatCode>
                <c:ptCount val="6"/>
                <c:pt idx="0">
                  <c:v>2.2999999999999998</c:v>
                </c:pt>
                <c:pt idx="1">
                  <c:v>2.2999999999999998</c:v>
                </c:pt>
                <c:pt idx="2">
                  <c:v>2.2999999999999998</c:v>
                </c:pt>
                <c:pt idx="3" formatCode="0.0">
                  <c:v>1.9503999999999999</c:v>
                </c:pt>
                <c:pt idx="4">
                  <c:v>2.2999999999999998</c:v>
                </c:pt>
                <c:pt idx="5">
                  <c:v>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1F8-4218-890A-6FE1645CA42F}"/>
            </c:ext>
          </c:extLst>
        </c:ser>
        <c:ser>
          <c:idx val="2"/>
          <c:order val="2"/>
          <c:tx>
            <c:strRef>
              <c:f>Sheet1!$C$8</c:f>
              <c:strCache>
                <c:ptCount val="1"/>
                <c:pt idx="0">
                  <c:v>Anode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Sheet1!$D$5:$I$5</c:f>
              <c:strCache>
                <c:ptCount val="6"/>
                <c:pt idx="0">
                  <c:v>Hydro/nuclear</c:v>
                </c:pt>
                <c:pt idx="1">
                  <c:v>Gas</c:v>
                </c:pt>
                <c:pt idx="2">
                  <c:v>Coal</c:v>
                </c:pt>
                <c:pt idx="3">
                  <c:v>Europe</c:v>
                </c:pt>
                <c:pt idx="4">
                  <c:v>Global avg. Ex China</c:v>
                </c:pt>
                <c:pt idx="5">
                  <c:v>Glob al avg. Incl China</c:v>
                </c:pt>
              </c:strCache>
            </c:strRef>
          </c:cat>
          <c:val>
            <c:numRef>
              <c:f>Sheet1!$D$8:$I$8</c:f>
              <c:numCache>
                <c:formatCode>General</c:formatCode>
                <c:ptCount val="6"/>
                <c:pt idx="0">
                  <c:v>0.6</c:v>
                </c:pt>
                <c:pt idx="1">
                  <c:v>0.6</c:v>
                </c:pt>
                <c:pt idx="2">
                  <c:v>0.6</c:v>
                </c:pt>
                <c:pt idx="3" formatCode="0.0">
                  <c:v>0.50880000000000003</c:v>
                </c:pt>
                <c:pt idx="4">
                  <c:v>0.6</c:v>
                </c:pt>
                <c:pt idx="5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1F8-4218-890A-6FE1645CA42F}"/>
            </c:ext>
          </c:extLst>
        </c:ser>
        <c:ser>
          <c:idx val="3"/>
          <c:order val="3"/>
          <c:tx>
            <c:strRef>
              <c:f>Sheet1!$C$9</c:f>
              <c:strCache>
                <c:ptCount val="1"/>
                <c:pt idx="0">
                  <c:v>Electricity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Sheet1!$D$5:$I$5</c:f>
              <c:strCache>
                <c:ptCount val="6"/>
                <c:pt idx="0">
                  <c:v>Hydro/nuclear</c:v>
                </c:pt>
                <c:pt idx="1">
                  <c:v>Gas</c:v>
                </c:pt>
                <c:pt idx="2">
                  <c:v>Coal</c:v>
                </c:pt>
                <c:pt idx="3">
                  <c:v>Europe</c:v>
                </c:pt>
                <c:pt idx="4">
                  <c:v>Global avg. Ex China</c:v>
                </c:pt>
                <c:pt idx="5">
                  <c:v>Glob al avg. Incl China</c:v>
                </c:pt>
              </c:strCache>
            </c:strRef>
          </c:cat>
          <c:val>
            <c:numRef>
              <c:f>Sheet1!$D$9:$I$9</c:f>
              <c:numCache>
                <c:formatCode>General</c:formatCode>
                <c:ptCount val="6"/>
                <c:pt idx="0">
                  <c:v>0</c:v>
                </c:pt>
                <c:pt idx="1">
                  <c:v>6</c:v>
                </c:pt>
                <c:pt idx="2">
                  <c:v>14</c:v>
                </c:pt>
                <c:pt idx="3" formatCode="0.0">
                  <c:v>3.9007999999999998</c:v>
                </c:pt>
                <c:pt idx="4">
                  <c:v>4.5999999999999996</c:v>
                </c:pt>
                <c:pt idx="5">
                  <c:v>9.1999999999999993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1F8-4218-890A-6FE1645CA42F}"/>
            </c:ext>
          </c:extLst>
        </c:ser>
        <c:ser>
          <c:idx val="4"/>
          <c:order val="4"/>
          <c:tx>
            <c:strRef>
              <c:f>Sheet1!$C$10</c:f>
              <c:strCache>
                <c:ptCount val="1"/>
                <c:pt idx="0">
                  <c:v>Smelting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Sheet1!$D$5:$I$5</c:f>
              <c:strCache>
                <c:ptCount val="6"/>
                <c:pt idx="0">
                  <c:v>Hydro/nuclear</c:v>
                </c:pt>
                <c:pt idx="1">
                  <c:v>Gas</c:v>
                </c:pt>
                <c:pt idx="2">
                  <c:v>Coal</c:v>
                </c:pt>
                <c:pt idx="3">
                  <c:v>Europe</c:v>
                </c:pt>
                <c:pt idx="4">
                  <c:v>Global avg. Ex China</c:v>
                </c:pt>
                <c:pt idx="5">
                  <c:v>Glob al avg. Incl China</c:v>
                </c:pt>
              </c:strCache>
            </c:strRef>
          </c:cat>
          <c:val>
            <c:numRef>
              <c:f>Sheet1!$D$10:$I$10</c:f>
              <c:numCache>
                <c:formatCode>General</c:formatCode>
                <c:ptCount val="6"/>
                <c:pt idx="0">
                  <c:v>2.2000000000000002</c:v>
                </c:pt>
                <c:pt idx="1">
                  <c:v>2.2000000000000002</c:v>
                </c:pt>
                <c:pt idx="2">
                  <c:v>2.2000000000000002</c:v>
                </c:pt>
                <c:pt idx="3" formatCode="0.0">
                  <c:v>1.8656000000000004</c:v>
                </c:pt>
                <c:pt idx="4">
                  <c:v>2.2000000000000002</c:v>
                </c:pt>
                <c:pt idx="5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1F8-4218-890A-6FE1645CA42F}"/>
            </c:ext>
          </c:extLst>
        </c:ser>
        <c:ser>
          <c:idx val="5"/>
          <c:order val="5"/>
          <c:tx>
            <c:strRef>
              <c:f>Sheet1!$C$11</c:f>
              <c:strCache>
                <c:ptCount val="1"/>
                <c:pt idx="0">
                  <c:v>Casting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Sheet1!$D$5:$I$5</c:f>
              <c:strCache>
                <c:ptCount val="6"/>
                <c:pt idx="0">
                  <c:v>Hydro/nuclear</c:v>
                </c:pt>
                <c:pt idx="1">
                  <c:v>Gas</c:v>
                </c:pt>
                <c:pt idx="2">
                  <c:v>Coal</c:v>
                </c:pt>
                <c:pt idx="3">
                  <c:v>Europe</c:v>
                </c:pt>
                <c:pt idx="4">
                  <c:v>Global avg. Ex China</c:v>
                </c:pt>
                <c:pt idx="5">
                  <c:v>Glob al avg. Incl China</c:v>
                </c:pt>
              </c:strCache>
            </c:strRef>
          </c:cat>
          <c:val>
            <c:numRef>
              <c:f>Sheet1!$D$11:$I$11</c:f>
              <c:numCache>
                <c:formatCode>General</c:formatCode>
                <c:ptCount val="6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  <c:pt idx="3" formatCode="0.0">
                  <c:v>0.1696</c:v>
                </c:pt>
                <c:pt idx="4">
                  <c:v>0.2</c:v>
                </c:pt>
                <c:pt idx="5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1F8-4218-890A-6FE1645CA4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78683984"/>
        <c:axId val="478684376"/>
      </c:barChart>
      <c:catAx>
        <c:axId val="478683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78684376"/>
        <c:crosses val="autoZero"/>
        <c:auto val="1"/>
        <c:lblAlgn val="ctr"/>
        <c:lblOffset val="100"/>
        <c:noMultiLvlLbl val="0"/>
      </c:catAx>
      <c:valAx>
        <c:axId val="478684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78683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dirty="0" err="1"/>
              <a:t>Emission</a:t>
            </a:r>
            <a:r>
              <a:rPr lang="nb-NO" dirty="0"/>
              <a:t> </a:t>
            </a:r>
            <a:r>
              <a:rPr lang="nb-NO" dirty="0" err="1"/>
              <a:t>reductions</a:t>
            </a:r>
            <a:r>
              <a:rPr lang="nb-NO" dirty="0"/>
              <a:t>, illustrative</a:t>
            </a:r>
          </a:p>
        </c:rich>
      </c:tx>
      <c:layout>
        <c:manualLayout>
          <c:xMode val="edge"/>
          <c:yMode val="edge"/>
          <c:x val="0.19293044619422572"/>
          <c:y val="4.629629629629629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Sheet1!$D$10</c:f>
              <c:strCache>
                <c:ptCount val="1"/>
                <c:pt idx="0">
                  <c:v>PM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Sheet1!$E$9:$K$9</c:f>
              <c:strCache>
                <c:ptCount val="7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  <c:pt idx="6">
                  <c:v>2050</c:v>
                </c:pt>
              </c:strCache>
            </c:strRef>
          </c:cat>
          <c:val>
            <c:numRef>
              <c:f>Sheet1!$E$10:$K$10</c:f>
              <c:numCache>
                <c:formatCode>General</c:formatCode>
                <c:ptCount val="7"/>
                <c:pt idx="0">
                  <c:v>3000000</c:v>
                </c:pt>
                <c:pt idx="1">
                  <c:v>2925000</c:v>
                </c:pt>
                <c:pt idx="2">
                  <c:v>2820000</c:v>
                </c:pt>
                <c:pt idx="3">
                  <c:v>2538000</c:v>
                </c:pt>
                <c:pt idx="4">
                  <c:v>2284200</c:v>
                </c:pt>
                <c:pt idx="5">
                  <c:v>1517100</c:v>
                </c:pt>
                <c:pt idx="6">
                  <c:v>750000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720-4285-B27B-D6F6F05CF38C}"/>
            </c:ext>
          </c:extLst>
        </c:ser>
        <c:ser>
          <c:idx val="1"/>
          <c:order val="1"/>
          <c:tx>
            <c:strRef>
              <c:f>Sheet1!$D$11</c:f>
              <c:strCache>
                <c:ptCount val="1"/>
                <c:pt idx="0">
                  <c:v>IEA 1,5 DS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cat>
            <c:strRef>
              <c:f>Sheet1!$E$9:$K$9</c:f>
              <c:strCache>
                <c:ptCount val="7"/>
                <c:pt idx="0">
                  <c:v>2020</c:v>
                </c:pt>
                <c:pt idx="1">
                  <c:v>2025</c:v>
                </c:pt>
                <c:pt idx="2">
                  <c:v>2030</c:v>
                </c:pt>
                <c:pt idx="3">
                  <c:v>2035</c:v>
                </c:pt>
                <c:pt idx="4">
                  <c:v>2040</c:v>
                </c:pt>
                <c:pt idx="5">
                  <c:v>2045</c:v>
                </c:pt>
                <c:pt idx="6">
                  <c:v>2050</c:v>
                </c:pt>
              </c:strCache>
            </c:strRef>
          </c:cat>
          <c:val>
            <c:numRef>
              <c:f>Sheet1!$E$11:$K$11</c:f>
              <c:numCache>
                <c:formatCode>General</c:formatCode>
                <c:ptCount val="7"/>
                <c:pt idx="0">
                  <c:v>3000000</c:v>
                </c:pt>
                <c:pt idx="1">
                  <c:v>2625000</c:v>
                </c:pt>
                <c:pt idx="2">
                  <c:v>2250000</c:v>
                </c:pt>
                <c:pt idx="3">
                  <c:v>1875000</c:v>
                </c:pt>
                <c:pt idx="4">
                  <c:v>1500000</c:v>
                </c:pt>
                <c:pt idx="5">
                  <c:v>1125000</c:v>
                </c:pt>
                <c:pt idx="6">
                  <c:v>750000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720-4285-B27B-D6F6F05CF3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2148768"/>
        <c:axId val="462147456"/>
      </c:lineChart>
      <c:catAx>
        <c:axId val="462148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62147456"/>
        <c:crosses val="autoZero"/>
        <c:auto val="1"/>
        <c:lblAlgn val="ctr"/>
        <c:lblOffset val="100"/>
        <c:noMultiLvlLbl val="0"/>
      </c:catAx>
      <c:valAx>
        <c:axId val="4621474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62148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108C2E2-9B58-4026-84F8-2ACAF2EF59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83738A-BA39-45D1-8760-459222FB75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BED03-7D99-410B-BB45-E1C7BF7D0D9A}" type="datetimeFigureOut">
              <a:rPr lang="nb-NO" smtClean="0"/>
              <a:t>08.04.2019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45777-9C44-4034-AEFE-6D1589F811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ABD576-9DE9-4E94-9A8F-5101843921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A1227-BACE-42F5-862F-517BE0456E2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73319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5A40E-B039-4E76-8EAF-79750DB630E7}" type="datetimeFigureOut">
              <a:rPr lang="en-GB" smtClean="0"/>
              <a:t>08/04/2019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7ACD42-2C31-408B-B6FE-BEE62DC3EF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0270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928938" y="0"/>
            <a:ext cx="9569451" cy="5383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Rectangle 3"/>
          <p:cNvSpPr>
            <a:spLocks noGrp="1"/>
          </p:cNvSpPr>
          <p:nvPr>
            <p:ph type="body" idx="1"/>
          </p:nvPr>
        </p:nvSpPr>
        <p:spPr bwMode="auto">
          <a:xfrm>
            <a:off x="502639" y="5134136"/>
            <a:ext cx="2719791" cy="48028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3550" tIns="26778" rIns="53550" bIns="26778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b-NO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F5B0FA-3FCE-420C-B5E6-9D39B4A527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ACD42-2C31-408B-B6FE-BEE62DC3EF5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495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7">
            <a:extLst>
              <a:ext uri="{FF2B5EF4-FFF2-40B4-BE49-F238E27FC236}">
                <a16:creationId xmlns:a16="http://schemas.microsoft.com/office/drawing/2014/main" id="{26BEF9A1-FDBF-4561-9DC4-0081B04608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5D6475-AAC0-4948-A670-DA625A26B95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28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47491" name="Rectangle 2">
            <a:extLst>
              <a:ext uri="{FF2B5EF4-FFF2-40B4-BE49-F238E27FC236}">
                <a16:creationId xmlns:a16="http://schemas.microsoft.com/office/drawing/2014/main" id="{7C56930C-EE89-4FD3-9CB1-0AE206CDBB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7492" name="Rectangle 3">
            <a:extLst>
              <a:ext uri="{FF2B5EF4-FFF2-40B4-BE49-F238E27FC236}">
                <a16:creationId xmlns:a16="http://schemas.microsoft.com/office/drawing/2014/main" id="{9DEA5585-C190-4F26-856C-4925C4CC4E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447493" name="Footer Placeholder 1">
            <a:extLst>
              <a:ext uri="{FF2B5EF4-FFF2-40B4-BE49-F238E27FC236}">
                <a16:creationId xmlns:a16="http://schemas.microsoft.com/office/drawing/2014/main" id="{AE672E01-CCF0-4B99-9F91-03E9BC0BC96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778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115269">
              <a:defRPr/>
            </a:pPr>
            <a:fld id="{9C465564-CC0A-4876-9729-53E2200B63F3}" type="slidenum">
              <a:rPr lang="en-US" sz="2200" kern="0">
                <a:solidFill>
                  <a:sysClr val="windowText" lastClr="000000"/>
                </a:solidFill>
              </a:rPr>
              <a:pPr defTabSz="1115269">
                <a:defRPr/>
              </a:pPr>
              <a:t>6</a:t>
            </a:fld>
            <a:endParaRPr lang="en-US" sz="22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192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7">
            <a:extLst>
              <a:ext uri="{FF2B5EF4-FFF2-40B4-BE49-F238E27FC236}">
                <a16:creationId xmlns:a16="http://schemas.microsoft.com/office/drawing/2014/main" id="{8AA70667-2CF4-4861-A222-F5DE47F029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D85A6E-E2E2-4DA8-9256-43DEBFE933B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28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51587" name="Rectangle 2">
            <a:extLst>
              <a:ext uri="{FF2B5EF4-FFF2-40B4-BE49-F238E27FC236}">
                <a16:creationId xmlns:a16="http://schemas.microsoft.com/office/drawing/2014/main" id="{79585628-EE3B-4705-B2CA-FE6AB51218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1588" name="Rectangle 3">
            <a:extLst>
              <a:ext uri="{FF2B5EF4-FFF2-40B4-BE49-F238E27FC236}">
                <a16:creationId xmlns:a16="http://schemas.microsoft.com/office/drawing/2014/main" id="{4EAEA18A-1B3E-44D1-B5F9-6F9237D556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451589" name="Footer Placeholder 1">
            <a:extLst>
              <a:ext uri="{FF2B5EF4-FFF2-40B4-BE49-F238E27FC236}">
                <a16:creationId xmlns:a16="http://schemas.microsoft.com/office/drawing/2014/main" id="{F52874E3-096E-4990-8B20-AB6AD7DA78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7">
            <a:extLst>
              <a:ext uri="{FF2B5EF4-FFF2-40B4-BE49-F238E27FC236}">
                <a16:creationId xmlns:a16="http://schemas.microsoft.com/office/drawing/2014/main" id="{56D9CBA5-7D06-4D2C-B421-71B63F95BD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97CB03-4ABF-463B-8D8D-BCB3ECCD4A2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28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55683" name="Rectangle 2">
            <a:extLst>
              <a:ext uri="{FF2B5EF4-FFF2-40B4-BE49-F238E27FC236}">
                <a16:creationId xmlns:a16="http://schemas.microsoft.com/office/drawing/2014/main" id="{DF00FCB2-BF00-49B1-BA87-609BA599BC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5684" name="Rectangle 3">
            <a:extLst>
              <a:ext uri="{FF2B5EF4-FFF2-40B4-BE49-F238E27FC236}">
                <a16:creationId xmlns:a16="http://schemas.microsoft.com/office/drawing/2014/main" id="{9691B458-6136-4F86-83A0-AF9E35CE15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455685" name="Footer Placeholder 1">
            <a:extLst>
              <a:ext uri="{FF2B5EF4-FFF2-40B4-BE49-F238E27FC236}">
                <a16:creationId xmlns:a16="http://schemas.microsoft.com/office/drawing/2014/main" id="{5020C7FB-C25D-4DE0-BDC2-8D2755B94AD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Energy consumption of 12.3 kWh/kg Al (world average = 14.1 kWh/kg Al)</a:t>
            </a:r>
            <a:r>
              <a:rPr lang="en-US" sz="1200" baseline="30000" dirty="0"/>
              <a:t>1)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Direct CO</a:t>
            </a:r>
            <a:r>
              <a:rPr lang="en-US" sz="1200" baseline="-25000" dirty="0"/>
              <a:t>2</a:t>
            </a:r>
            <a:r>
              <a:rPr lang="en-US" sz="1200" dirty="0"/>
              <a:t> emissions of 1.4-1.45 kg CO</a:t>
            </a:r>
            <a:r>
              <a:rPr lang="en-US" sz="1200" baseline="-25000" dirty="0"/>
              <a:t>2</a:t>
            </a:r>
            <a:r>
              <a:rPr lang="en-US" sz="1200" dirty="0"/>
              <a:t>/kg Al (world average = 2.2 kg CO</a:t>
            </a:r>
            <a:r>
              <a:rPr lang="en-US" sz="1200" baseline="-25000" dirty="0"/>
              <a:t>2</a:t>
            </a:r>
            <a:r>
              <a:rPr lang="en-US" sz="1200" dirty="0"/>
              <a:t>/kg Al)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Aluminium based on hydropower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Automated and connected – a step into digital future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ACD42-2C31-408B-B6FE-BEE62DC3EF5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017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Gener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0456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7156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tx2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91038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05A50-DB80-472A-B7ED-47918CD6A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4077" y="2570205"/>
            <a:ext cx="6594218" cy="3015049"/>
          </a:xfrm>
        </p:spPr>
        <p:txBody>
          <a:bodyPr anchor="t"/>
          <a:lstStyle>
            <a:lvl1pPr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95E6F6-F470-4C3A-AD36-3E7750F55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4076" y="5696675"/>
            <a:ext cx="6594219" cy="720000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F05C15-A202-4A42-9F92-8C6D7090A4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2570205"/>
            <a:ext cx="1785980" cy="930876"/>
          </a:xfrm>
        </p:spPr>
        <p:txBody>
          <a:bodyPr/>
          <a:lstStyle>
            <a:lvl1pPr marL="0" indent="0">
              <a:buNone/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820617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Ligh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05A50-DB80-472A-B7ED-47918CD6A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4077" y="2570205"/>
            <a:ext cx="6594218" cy="3015049"/>
          </a:xfrm>
        </p:spPr>
        <p:txBody>
          <a:bodyPr anchor="t"/>
          <a:lstStyle>
            <a:lvl1pPr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95E6F6-F470-4C3A-AD36-3E7750F55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4076" y="5696675"/>
            <a:ext cx="6594219" cy="720000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F05C15-A202-4A42-9F92-8C6D7090A4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2570205"/>
            <a:ext cx="1785980" cy="930876"/>
          </a:xfrm>
        </p:spPr>
        <p:txBody>
          <a:bodyPr/>
          <a:lstStyle>
            <a:lvl1pPr marL="0" indent="0">
              <a:buNone/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087001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Aluminiu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05A50-DB80-472A-B7ED-47918CD6A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4077" y="2570205"/>
            <a:ext cx="6594218" cy="3015049"/>
          </a:xfrm>
        </p:spPr>
        <p:txBody>
          <a:bodyPr anchor="t"/>
          <a:lstStyle>
            <a:lvl1pPr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95E6F6-F470-4C3A-AD36-3E7750F55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4076" y="5696675"/>
            <a:ext cx="6594219" cy="720000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F05C15-A202-4A42-9F92-8C6D7090A4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2570205"/>
            <a:ext cx="1785980" cy="930876"/>
          </a:xfrm>
        </p:spPr>
        <p:txBody>
          <a:bodyPr/>
          <a:lstStyle>
            <a:lvl1pPr marL="0" indent="0">
              <a:buNone/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162503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05A50-DB80-472A-B7ED-47918CD6A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4077" y="2570205"/>
            <a:ext cx="6594218" cy="3015049"/>
          </a:xfrm>
        </p:spPr>
        <p:txBody>
          <a:bodyPr anchor="t"/>
          <a:lstStyle>
            <a:lvl1pPr>
              <a:defRPr sz="6200" b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95E6F6-F470-4C3A-AD36-3E7750F55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4076" y="5696675"/>
            <a:ext cx="6594219" cy="720000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F05C15-A202-4A42-9F92-8C6D7090A4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2570205"/>
            <a:ext cx="1785980" cy="930876"/>
          </a:xfrm>
        </p:spPr>
        <p:txBody>
          <a:bodyPr/>
          <a:lstStyle>
            <a:lvl1pPr marL="0" indent="0">
              <a:buNone/>
              <a:defRPr sz="62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505991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9DAFB-6B33-49DF-979F-AB87C296E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D80E7-6C8E-4D5E-98A7-BB756D1A5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891101-3C1C-4849-B694-1674691EF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12EEBD-1E98-4113-A6A2-AD4A240D3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C24607-BCE5-46D7-8B24-8D98CAC5F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93C7F9E-972C-48C9-9FE1-5AE34014CE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981075"/>
            <a:ext cx="9200035" cy="46800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2"/>
                </a:solidFill>
              </a:defRPr>
            </a:lvl1pPr>
            <a:lvl2pPr marL="180975" indent="0">
              <a:buNone/>
              <a:defRPr/>
            </a:lvl2pPr>
            <a:lvl3pPr marL="358775" indent="0">
              <a:buNone/>
              <a:defRPr/>
            </a:lvl3pPr>
            <a:lvl4pPr marL="541337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1623934-660F-4E16-AC62-252CCB4F88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6165850"/>
            <a:ext cx="5364163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1918922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ACC51-0573-44A0-8A2B-DB3B0334E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3BC75-3A22-432C-9EBF-C5C3FEB58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1989138"/>
            <a:ext cx="5364163" cy="41767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9EEA52-34E8-42F8-BF23-5FA4DB3D1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8413" y="1989138"/>
            <a:ext cx="5364163" cy="41767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70476EB-A502-4D55-B770-64393418E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6521163-8686-4228-ACDD-64759E64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0E1019F-39A8-414C-A9A6-4A3DDF96A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D36DE27-D385-44BD-BFC1-C92C948E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981075"/>
            <a:ext cx="9200035" cy="46800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2"/>
                </a:solidFill>
              </a:defRPr>
            </a:lvl1pPr>
            <a:lvl2pPr marL="180975" indent="0">
              <a:buNone/>
              <a:defRPr/>
            </a:lvl2pPr>
            <a:lvl3pPr marL="358775" indent="0">
              <a:buNone/>
              <a:defRPr/>
            </a:lvl3pPr>
            <a:lvl4pPr marL="541337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7E5ECD9-1EE3-4EBB-989F-4832BA4696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6165850"/>
            <a:ext cx="5364163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1717616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681" userDrawn="1">
          <p15:clr>
            <a:srgbClr val="FBAE40"/>
          </p15:clr>
        </p15:guide>
        <p15:guide id="2" pos="3999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ACC51-0573-44A0-8A2B-DB3B0334E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3BC75-3A22-432C-9EBF-C5C3FEB58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5" y="1989138"/>
            <a:ext cx="3421064" cy="41767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9EEA52-34E8-42F8-BF23-5FA4DB3D1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3725" y="1989138"/>
            <a:ext cx="3384550" cy="41767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70476EB-A502-4D55-B770-64393418E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6521163-8686-4228-ACDD-64759E64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0E1019F-39A8-414C-A9A6-4A3DDF96A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D36DE27-D385-44BD-BFC1-C92C948E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981075"/>
            <a:ext cx="9200035" cy="46800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2"/>
                </a:solidFill>
              </a:defRPr>
            </a:lvl1pPr>
            <a:lvl2pPr marL="180975" indent="0">
              <a:buNone/>
              <a:defRPr/>
            </a:lvl2pPr>
            <a:lvl3pPr marL="358775" indent="0">
              <a:buNone/>
              <a:defRPr/>
            </a:lvl3pPr>
            <a:lvl4pPr marL="541337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7E5ECD9-1EE3-4EBB-989F-4832BA4696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6165850"/>
            <a:ext cx="5364163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/>
              <a:t>Source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BE39D267-9198-47E5-9B35-62F3F9ACD9E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291513" y="1989138"/>
            <a:ext cx="3421062" cy="41767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064925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457" userDrawn="1">
          <p15:clr>
            <a:srgbClr val="FBAE40"/>
          </p15:clr>
        </p15:guide>
        <p15:guide id="2" pos="2774" userDrawn="1">
          <p15:clr>
            <a:srgbClr val="FBAE40"/>
          </p15:clr>
        </p15:guide>
        <p15:guide id="3" pos="4906" userDrawn="1">
          <p15:clr>
            <a:srgbClr val="FBAE40"/>
          </p15:clr>
        </p15:guide>
        <p15:guide id="4" pos="5223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ACC51-0573-44A0-8A2B-DB3B0334E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5364163" cy="4667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3BC75-3A22-432C-9EBF-C5C3FEB58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1989138"/>
            <a:ext cx="5364163" cy="41767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70476EB-A502-4D55-B770-64393418E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6521163-8686-4228-ACDD-64759E64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0E1019F-39A8-414C-A9A6-4A3DDF96A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D36DE27-D385-44BD-BFC1-C92C948E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6" y="981075"/>
            <a:ext cx="5364162" cy="46800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2"/>
                </a:solidFill>
              </a:defRPr>
            </a:lvl1pPr>
            <a:lvl2pPr marL="180975" indent="0">
              <a:buNone/>
              <a:defRPr/>
            </a:lvl2pPr>
            <a:lvl3pPr marL="358775" indent="0">
              <a:buNone/>
              <a:defRPr/>
            </a:lvl3pPr>
            <a:lvl4pPr marL="541337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3E419CD-A9F8-425C-B126-5CC6A7FA20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48413" y="0"/>
            <a:ext cx="5843587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5933ADB-612D-421F-AEFC-C62F887FB5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425" y="6165850"/>
            <a:ext cx="5364163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820053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99" userDrawn="1">
          <p15:clr>
            <a:srgbClr val="FBAE40"/>
          </p15:clr>
        </p15:guide>
        <p15:guide id="2" pos="368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aux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18742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imag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ACC51-0573-44A0-8A2B-DB3B0334E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412" y="441325"/>
            <a:ext cx="5364163" cy="4667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3BC75-3A22-432C-9EBF-C5C3FEB58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48411" y="1989138"/>
            <a:ext cx="5364163" cy="41767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70476EB-A502-4D55-B770-64393418E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6521163-8686-4228-ACDD-64759E64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0E1019F-39A8-414C-A9A6-4A3DDF96A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D36DE27-D385-44BD-BFC1-C92C948E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8413" y="981075"/>
            <a:ext cx="5364162" cy="46800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2"/>
                </a:solidFill>
              </a:defRPr>
            </a:lvl1pPr>
            <a:lvl2pPr marL="180975" indent="0">
              <a:buNone/>
              <a:defRPr/>
            </a:lvl2pPr>
            <a:lvl3pPr marL="358775" indent="0">
              <a:buNone/>
              <a:defRPr/>
            </a:lvl3pPr>
            <a:lvl4pPr marL="541337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3E419CD-A9F8-425C-B126-5CC6A7FA20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5843587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5933ADB-612D-421F-AEFC-C62F887FB5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48412" y="6165850"/>
            <a:ext cx="4541043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17646312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999">
          <p15:clr>
            <a:srgbClr val="FBAE40"/>
          </p15:clr>
        </p15:guide>
        <p15:guide id="2" pos="368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ACC51-0573-44A0-8A2B-DB3B0334E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5364163" cy="4667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3BC75-3A22-432C-9EBF-C5C3FEB58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1989138"/>
            <a:ext cx="5364163" cy="41767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70476EB-A502-4D55-B770-64393418E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6521163-8686-4228-ACDD-64759E64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0E1019F-39A8-414C-A9A6-4A3DDF96A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D36DE27-D385-44BD-BFC1-C92C948E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6" y="981075"/>
            <a:ext cx="5364162" cy="46800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2"/>
                </a:solidFill>
              </a:defRPr>
            </a:lvl1pPr>
            <a:lvl2pPr marL="180975" indent="0">
              <a:buNone/>
              <a:defRPr/>
            </a:lvl2pPr>
            <a:lvl3pPr marL="358775" indent="0">
              <a:buNone/>
              <a:defRPr/>
            </a:lvl3pPr>
            <a:lvl4pPr marL="541337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3E419CD-A9F8-425C-B126-5CC6A7FA20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48413" y="0"/>
            <a:ext cx="5843587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D9AB13B5-FD33-4E24-9217-209F7DB06B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48413" y="3429000"/>
            <a:ext cx="5843587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9F574E0-8400-465B-BC7A-27596E733D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6165850"/>
            <a:ext cx="5364163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1641954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681" userDrawn="1">
          <p15:clr>
            <a:srgbClr val="FBAE40"/>
          </p15:clr>
        </p15:guide>
        <p15:guide id="2" pos="3999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two images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ACC51-0573-44A0-8A2B-DB3B0334E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414" y="441325"/>
            <a:ext cx="5364163" cy="4667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3BC75-3A22-432C-9EBF-C5C3FEB582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48413" y="1989138"/>
            <a:ext cx="5364163" cy="41767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70476EB-A502-4D55-B770-64393418E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6521163-8686-4228-ACDD-64759E64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0E1019F-39A8-414C-A9A6-4A3DDF96A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D36DE27-D385-44BD-BFC1-C92C948EC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8415" y="981075"/>
            <a:ext cx="5364162" cy="46800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2"/>
                </a:solidFill>
              </a:defRPr>
            </a:lvl1pPr>
            <a:lvl2pPr marL="180975" indent="0">
              <a:buNone/>
              <a:defRPr/>
            </a:lvl2pPr>
            <a:lvl3pPr marL="358775" indent="0">
              <a:buNone/>
              <a:defRPr/>
            </a:lvl3pPr>
            <a:lvl4pPr marL="541337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3E419CD-A9F8-425C-B126-5CC6A7FA20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5843587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D9AB13B5-FD33-4E24-9217-209F7DB06B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3429000"/>
            <a:ext cx="5843587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9F574E0-8400-465B-BC7A-27596E733D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8414" y="6165850"/>
            <a:ext cx="4541041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981775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681">
          <p15:clr>
            <a:srgbClr val="FBAE40"/>
          </p15:clr>
        </p15:guide>
        <p15:guide id="2" pos="3999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99E59-0FD0-4C3E-A9C4-0CD1423DD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BDE37A7-F8DA-4780-8E36-C3FC3301A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C25D5BD-BB8E-4FBE-B016-3CABEC02E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88892E5-1737-4DC9-9234-BFC944612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FAB94BC-6B2D-4DD9-B4CC-7FE2D8E851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6165850"/>
            <a:ext cx="5364163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/>
              <a:t>Source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8CF44C50-B85B-4B46-BE46-2E5252CBA0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981075"/>
            <a:ext cx="9200035" cy="46800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2"/>
                </a:solidFill>
              </a:defRPr>
            </a:lvl1pPr>
            <a:lvl2pPr marL="180975" indent="0">
              <a:buNone/>
              <a:defRPr/>
            </a:lvl2pPr>
            <a:lvl3pPr marL="358775" indent="0">
              <a:buNone/>
              <a:defRPr/>
            </a:lvl3pPr>
            <a:lvl4pPr marL="541337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22881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8E0EB-9603-42C5-A725-2288CB60D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49492-3EE1-4ED2-AA55-76DE84FC0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9B5D0D-0336-4312-86E0-1ACCDBB5D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ADC9754-7A83-42C3-8DA1-253EF7783D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6165850"/>
            <a:ext cx="5364163" cy="46672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800"/>
            </a:lvl1pPr>
            <a:lvl2pPr marL="180975" indent="0">
              <a:buNone/>
              <a:defRPr/>
            </a:lvl2pPr>
          </a:lstStyle>
          <a:p>
            <a:pPr lvl="0"/>
            <a:r>
              <a:rPr lang="en-US" noProof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5652557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A1A1AA-CC28-45DD-8A4A-D7542D43C2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5632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A1A1AA-CC28-45DD-8A4A-D7542D43C2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9403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EDC29F-806E-41D8-8B76-2A376F14FC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5384800"/>
            <a:ext cx="11233151" cy="7810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47108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A1A1AA-CC28-45DD-8A4A-D7542D43C2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3BF29427-2E6F-4EC9-936C-2EF2BC37CD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7824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A1A1AA-CC28-45DD-8A4A-D7542D43C2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3BF29427-2E6F-4EC9-936C-2EF2BC37CD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C473AA6-D9EF-4CFC-92B3-E9AEBE6BFE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429000"/>
            <a:ext cx="6096000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4224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4">
            <a:extLst>
              <a:ext uri="{FF2B5EF4-FFF2-40B4-BE49-F238E27FC236}">
                <a16:creationId xmlns:a16="http://schemas.microsoft.com/office/drawing/2014/main" id="{B78FF7BB-52BA-46DA-B9EB-95E8C58644F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151438" y="1931307"/>
            <a:ext cx="1889125" cy="2555875"/>
            <a:chOff x="3245" y="1308"/>
            <a:chExt cx="1190" cy="1610"/>
          </a:xfrm>
          <a:solidFill>
            <a:schemeClr val="bg1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C32C34FE-B266-41B3-99FD-10A6A3BB60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45" y="2082"/>
              <a:ext cx="261" cy="332"/>
            </a:xfrm>
            <a:custGeom>
              <a:avLst/>
              <a:gdLst>
                <a:gd name="T0" fmla="*/ 59 w 261"/>
                <a:gd name="T1" fmla="*/ 186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6 h 332"/>
                <a:gd name="T24" fmla="*/ 59 w 261"/>
                <a:gd name="T25" fmla="*/ 18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6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6"/>
                  </a:lnTo>
                  <a:lnTo>
                    <a:pt x="59" y="1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44AA8273-7C2A-4952-AF3B-2788676D66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9" y="2170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4108DB83-089F-4451-A0B4-8FA566C4998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64" y="2082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0C10B8BB-C7A6-43F7-A731-7F4C2FD63B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51" y="2163"/>
              <a:ext cx="125" cy="251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41A95C0A-7801-459A-82FF-F3100804E8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81" y="2161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EA367DC1-733B-4ED9-B170-8E5AEA94DD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529" y="1308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E2240389-001B-45C7-85B9-467EB92E4A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47" y="2809"/>
              <a:ext cx="1188" cy="109"/>
            </a:xfrm>
            <a:custGeom>
              <a:avLst/>
              <a:gdLst>
                <a:gd name="T0" fmla="*/ 652 w 687"/>
                <a:gd name="T1" fmla="*/ 24 h 63"/>
                <a:gd name="T2" fmla="*/ 662 w 687"/>
                <a:gd name="T3" fmla="*/ 30 h 63"/>
                <a:gd name="T4" fmla="*/ 673 w 687"/>
                <a:gd name="T5" fmla="*/ 62 h 63"/>
                <a:gd name="T6" fmla="*/ 668 w 687"/>
                <a:gd name="T7" fmla="*/ 18 h 63"/>
                <a:gd name="T8" fmla="*/ 637 w 687"/>
                <a:gd name="T9" fmla="*/ 17 h 63"/>
                <a:gd name="T10" fmla="*/ 617 w 687"/>
                <a:gd name="T11" fmla="*/ 17 h 63"/>
                <a:gd name="T12" fmla="*/ 588 w 687"/>
                <a:gd name="T13" fmla="*/ 56 h 63"/>
                <a:gd name="T14" fmla="*/ 575 w 687"/>
                <a:gd name="T15" fmla="*/ 43 h 63"/>
                <a:gd name="T16" fmla="*/ 559 w 687"/>
                <a:gd name="T17" fmla="*/ 62 h 63"/>
                <a:gd name="T18" fmla="*/ 559 w 687"/>
                <a:gd name="T19" fmla="*/ 62 h 63"/>
                <a:gd name="T20" fmla="*/ 563 w 687"/>
                <a:gd name="T21" fmla="*/ 9 h 63"/>
                <a:gd name="T22" fmla="*/ 537 w 687"/>
                <a:gd name="T23" fmla="*/ 24 h 63"/>
                <a:gd name="T24" fmla="*/ 546 w 687"/>
                <a:gd name="T25" fmla="*/ 27 h 63"/>
                <a:gd name="T26" fmla="*/ 513 w 687"/>
                <a:gd name="T27" fmla="*/ 17 h 63"/>
                <a:gd name="T28" fmla="*/ 493 w 687"/>
                <a:gd name="T29" fmla="*/ 17 h 63"/>
                <a:gd name="T30" fmla="*/ 504 w 687"/>
                <a:gd name="T31" fmla="*/ 0 h 63"/>
                <a:gd name="T32" fmla="*/ 424 w 687"/>
                <a:gd name="T33" fmla="*/ 41 h 63"/>
                <a:gd name="T34" fmla="*/ 444 w 687"/>
                <a:gd name="T35" fmla="*/ 32 h 63"/>
                <a:gd name="T36" fmla="*/ 466 w 687"/>
                <a:gd name="T37" fmla="*/ 22 h 63"/>
                <a:gd name="T38" fmla="*/ 478 w 687"/>
                <a:gd name="T39" fmla="*/ 33 h 63"/>
                <a:gd name="T40" fmla="*/ 449 w 687"/>
                <a:gd name="T41" fmla="*/ 18 h 63"/>
                <a:gd name="T42" fmla="*/ 412 w 687"/>
                <a:gd name="T43" fmla="*/ 62 h 63"/>
                <a:gd name="T44" fmla="*/ 397 w 687"/>
                <a:gd name="T45" fmla="*/ 36 h 63"/>
                <a:gd name="T46" fmla="*/ 373 w 687"/>
                <a:gd name="T47" fmla="*/ 51 h 63"/>
                <a:gd name="T48" fmla="*/ 369 w 687"/>
                <a:gd name="T49" fmla="*/ 60 h 63"/>
                <a:gd name="T50" fmla="*/ 364 w 687"/>
                <a:gd name="T51" fmla="*/ 0 h 63"/>
                <a:gd name="T52" fmla="*/ 319 w 687"/>
                <a:gd name="T53" fmla="*/ 55 h 63"/>
                <a:gd name="T54" fmla="*/ 319 w 687"/>
                <a:gd name="T55" fmla="*/ 41 h 63"/>
                <a:gd name="T56" fmla="*/ 333 w 687"/>
                <a:gd name="T57" fmla="*/ 56 h 63"/>
                <a:gd name="T58" fmla="*/ 308 w 687"/>
                <a:gd name="T59" fmla="*/ 20 h 63"/>
                <a:gd name="T60" fmla="*/ 330 w 687"/>
                <a:gd name="T61" fmla="*/ 28 h 63"/>
                <a:gd name="T62" fmla="*/ 296 w 687"/>
                <a:gd name="T63" fmla="*/ 50 h 63"/>
                <a:gd name="T64" fmla="*/ 239 w 687"/>
                <a:gd name="T65" fmla="*/ 25 h 63"/>
                <a:gd name="T66" fmla="*/ 239 w 687"/>
                <a:gd name="T67" fmla="*/ 25 h 63"/>
                <a:gd name="T68" fmla="*/ 265 w 687"/>
                <a:gd name="T69" fmla="*/ 41 h 63"/>
                <a:gd name="T70" fmla="*/ 224 w 687"/>
                <a:gd name="T71" fmla="*/ 44 h 63"/>
                <a:gd name="T72" fmla="*/ 255 w 687"/>
                <a:gd name="T73" fmla="*/ 47 h 63"/>
                <a:gd name="T74" fmla="*/ 223 w 687"/>
                <a:gd name="T75" fmla="*/ 25 h 63"/>
                <a:gd name="T76" fmla="*/ 203 w 687"/>
                <a:gd name="T77" fmla="*/ 17 h 63"/>
                <a:gd name="T78" fmla="*/ 155 w 687"/>
                <a:gd name="T79" fmla="*/ 55 h 63"/>
                <a:gd name="T80" fmla="*/ 178 w 687"/>
                <a:gd name="T81" fmla="*/ 39 h 63"/>
                <a:gd name="T82" fmla="*/ 186 w 687"/>
                <a:gd name="T83" fmla="*/ 36 h 63"/>
                <a:gd name="T84" fmla="*/ 158 w 687"/>
                <a:gd name="T85" fmla="*/ 30 h 63"/>
                <a:gd name="T86" fmla="*/ 169 w 687"/>
                <a:gd name="T87" fmla="*/ 35 h 63"/>
                <a:gd name="T88" fmla="*/ 159 w 687"/>
                <a:gd name="T89" fmla="*/ 63 h 63"/>
                <a:gd name="T90" fmla="*/ 105 w 687"/>
                <a:gd name="T91" fmla="*/ 25 h 63"/>
                <a:gd name="T92" fmla="*/ 91 w 687"/>
                <a:gd name="T93" fmla="*/ 56 h 63"/>
                <a:gd name="T94" fmla="*/ 110 w 687"/>
                <a:gd name="T95" fmla="*/ 21 h 63"/>
                <a:gd name="T96" fmla="*/ 82 w 687"/>
                <a:gd name="T97" fmla="*/ 60 h 63"/>
                <a:gd name="T98" fmla="*/ 12 w 687"/>
                <a:gd name="T99" fmla="*/ 62 h 63"/>
                <a:gd name="T100" fmla="*/ 80 w 687"/>
                <a:gd name="T101" fmla="*/ 0 h 63"/>
                <a:gd name="T102" fmla="*/ 45 w 687"/>
                <a:gd name="T103" fmla="*/ 0 h 63"/>
                <a:gd name="T104" fmla="*/ 9 w 687"/>
                <a:gd name="T105" fmla="*/ 3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87" h="63">
                  <a:moveTo>
                    <a:pt x="628" y="62"/>
                  </a:moveTo>
                  <a:cubicBezTo>
                    <a:pt x="632" y="41"/>
                    <a:pt x="632" y="41"/>
                    <a:pt x="632" y="41"/>
                  </a:cubicBezTo>
                  <a:cubicBezTo>
                    <a:pt x="633" y="36"/>
                    <a:pt x="634" y="33"/>
                    <a:pt x="636" y="30"/>
                  </a:cubicBezTo>
                  <a:cubicBezTo>
                    <a:pt x="637" y="28"/>
                    <a:pt x="639" y="26"/>
                    <a:pt x="641" y="24"/>
                  </a:cubicBezTo>
                  <a:cubicBezTo>
                    <a:pt x="644" y="23"/>
                    <a:pt x="646" y="22"/>
                    <a:pt x="648" y="22"/>
                  </a:cubicBezTo>
                  <a:cubicBezTo>
                    <a:pt x="650" y="22"/>
                    <a:pt x="651" y="23"/>
                    <a:pt x="652" y="24"/>
                  </a:cubicBezTo>
                  <a:cubicBezTo>
                    <a:pt x="653" y="24"/>
                    <a:pt x="653" y="26"/>
                    <a:pt x="653" y="27"/>
                  </a:cubicBezTo>
                  <a:cubicBezTo>
                    <a:pt x="653" y="28"/>
                    <a:pt x="653" y="29"/>
                    <a:pt x="652" y="32"/>
                  </a:cubicBezTo>
                  <a:cubicBezTo>
                    <a:pt x="646" y="62"/>
                    <a:pt x="646" y="62"/>
                    <a:pt x="646" y="62"/>
                  </a:cubicBezTo>
                  <a:cubicBezTo>
                    <a:pt x="654" y="62"/>
                    <a:pt x="654" y="62"/>
                    <a:pt x="654" y="62"/>
                  </a:cubicBezTo>
                  <a:cubicBezTo>
                    <a:pt x="658" y="40"/>
                    <a:pt x="658" y="40"/>
                    <a:pt x="658" y="40"/>
                  </a:cubicBezTo>
                  <a:cubicBezTo>
                    <a:pt x="659" y="35"/>
                    <a:pt x="660" y="32"/>
                    <a:pt x="662" y="30"/>
                  </a:cubicBezTo>
                  <a:cubicBezTo>
                    <a:pt x="663" y="27"/>
                    <a:pt x="665" y="26"/>
                    <a:pt x="667" y="24"/>
                  </a:cubicBezTo>
                  <a:cubicBezTo>
                    <a:pt x="670" y="23"/>
                    <a:pt x="672" y="22"/>
                    <a:pt x="674" y="22"/>
                  </a:cubicBezTo>
                  <a:cubicBezTo>
                    <a:pt x="676" y="22"/>
                    <a:pt x="677" y="23"/>
                    <a:pt x="678" y="24"/>
                  </a:cubicBezTo>
                  <a:cubicBezTo>
                    <a:pt x="679" y="24"/>
                    <a:pt x="680" y="25"/>
                    <a:pt x="680" y="27"/>
                  </a:cubicBezTo>
                  <a:cubicBezTo>
                    <a:pt x="680" y="28"/>
                    <a:pt x="679" y="30"/>
                    <a:pt x="679" y="32"/>
                  </a:cubicBezTo>
                  <a:cubicBezTo>
                    <a:pt x="673" y="62"/>
                    <a:pt x="673" y="62"/>
                    <a:pt x="673" y="62"/>
                  </a:cubicBezTo>
                  <a:cubicBezTo>
                    <a:pt x="680" y="62"/>
                    <a:pt x="680" y="62"/>
                    <a:pt x="680" y="62"/>
                  </a:cubicBezTo>
                  <a:cubicBezTo>
                    <a:pt x="686" y="33"/>
                    <a:pt x="686" y="33"/>
                    <a:pt x="686" y="33"/>
                  </a:cubicBezTo>
                  <a:cubicBezTo>
                    <a:pt x="687" y="30"/>
                    <a:pt x="687" y="27"/>
                    <a:pt x="687" y="26"/>
                  </a:cubicBezTo>
                  <a:cubicBezTo>
                    <a:pt x="687" y="23"/>
                    <a:pt x="686" y="20"/>
                    <a:pt x="684" y="19"/>
                  </a:cubicBezTo>
                  <a:cubicBezTo>
                    <a:pt x="683" y="17"/>
                    <a:pt x="680" y="16"/>
                    <a:pt x="676" y="16"/>
                  </a:cubicBezTo>
                  <a:cubicBezTo>
                    <a:pt x="673" y="16"/>
                    <a:pt x="671" y="17"/>
                    <a:pt x="668" y="18"/>
                  </a:cubicBezTo>
                  <a:cubicBezTo>
                    <a:pt x="666" y="19"/>
                    <a:pt x="663" y="22"/>
                    <a:pt x="661" y="24"/>
                  </a:cubicBezTo>
                  <a:cubicBezTo>
                    <a:pt x="660" y="22"/>
                    <a:pt x="659" y="20"/>
                    <a:pt x="657" y="18"/>
                  </a:cubicBezTo>
                  <a:cubicBezTo>
                    <a:pt x="655" y="17"/>
                    <a:pt x="653" y="16"/>
                    <a:pt x="650" y="16"/>
                  </a:cubicBezTo>
                  <a:cubicBezTo>
                    <a:pt x="648" y="16"/>
                    <a:pt x="645" y="17"/>
                    <a:pt x="643" y="18"/>
                  </a:cubicBezTo>
                  <a:cubicBezTo>
                    <a:pt x="641" y="19"/>
                    <a:pt x="638" y="21"/>
                    <a:pt x="635" y="24"/>
                  </a:cubicBezTo>
                  <a:cubicBezTo>
                    <a:pt x="637" y="17"/>
                    <a:pt x="637" y="17"/>
                    <a:pt x="637" y="17"/>
                  </a:cubicBezTo>
                  <a:cubicBezTo>
                    <a:pt x="629" y="17"/>
                    <a:pt x="629" y="17"/>
                    <a:pt x="629" y="17"/>
                  </a:cubicBezTo>
                  <a:cubicBezTo>
                    <a:pt x="620" y="62"/>
                    <a:pt x="620" y="62"/>
                    <a:pt x="620" y="62"/>
                  </a:cubicBezTo>
                  <a:lnTo>
                    <a:pt x="628" y="62"/>
                  </a:lnTo>
                  <a:close/>
                  <a:moveTo>
                    <a:pt x="600" y="62"/>
                  </a:moveTo>
                  <a:cubicBezTo>
                    <a:pt x="607" y="62"/>
                    <a:pt x="607" y="62"/>
                    <a:pt x="607" y="62"/>
                  </a:cubicBezTo>
                  <a:cubicBezTo>
                    <a:pt x="617" y="17"/>
                    <a:pt x="617" y="17"/>
                    <a:pt x="617" y="17"/>
                  </a:cubicBezTo>
                  <a:cubicBezTo>
                    <a:pt x="609" y="17"/>
                    <a:pt x="609" y="17"/>
                    <a:pt x="609" y="17"/>
                  </a:cubicBezTo>
                  <a:cubicBezTo>
                    <a:pt x="605" y="36"/>
                    <a:pt x="605" y="36"/>
                    <a:pt x="605" y="36"/>
                  </a:cubicBezTo>
                  <a:cubicBezTo>
                    <a:pt x="604" y="40"/>
                    <a:pt x="604" y="43"/>
                    <a:pt x="603" y="44"/>
                  </a:cubicBezTo>
                  <a:cubicBezTo>
                    <a:pt x="602" y="47"/>
                    <a:pt x="601" y="49"/>
                    <a:pt x="599" y="51"/>
                  </a:cubicBezTo>
                  <a:cubicBezTo>
                    <a:pt x="598" y="52"/>
                    <a:pt x="596" y="54"/>
                    <a:pt x="594" y="55"/>
                  </a:cubicBezTo>
                  <a:cubicBezTo>
                    <a:pt x="592" y="56"/>
                    <a:pt x="590" y="56"/>
                    <a:pt x="588" y="56"/>
                  </a:cubicBezTo>
                  <a:cubicBezTo>
                    <a:pt x="586" y="56"/>
                    <a:pt x="584" y="56"/>
                    <a:pt x="583" y="55"/>
                  </a:cubicBezTo>
                  <a:cubicBezTo>
                    <a:pt x="582" y="54"/>
                    <a:pt x="582" y="53"/>
                    <a:pt x="582" y="51"/>
                  </a:cubicBezTo>
                  <a:cubicBezTo>
                    <a:pt x="582" y="50"/>
                    <a:pt x="582" y="48"/>
                    <a:pt x="583" y="46"/>
                  </a:cubicBezTo>
                  <a:cubicBezTo>
                    <a:pt x="589" y="17"/>
                    <a:pt x="589" y="17"/>
                    <a:pt x="589" y="17"/>
                  </a:cubicBezTo>
                  <a:cubicBezTo>
                    <a:pt x="581" y="17"/>
                    <a:pt x="581" y="17"/>
                    <a:pt x="581" y="17"/>
                  </a:cubicBezTo>
                  <a:cubicBezTo>
                    <a:pt x="575" y="43"/>
                    <a:pt x="575" y="43"/>
                    <a:pt x="575" y="43"/>
                  </a:cubicBezTo>
                  <a:cubicBezTo>
                    <a:pt x="575" y="47"/>
                    <a:pt x="574" y="51"/>
                    <a:pt x="574" y="52"/>
                  </a:cubicBezTo>
                  <a:cubicBezTo>
                    <a:pt x="574" y="55"/>
                    <a:pt x="575" y="58"/>
                    <a:pt x="577" y="60"/>
                  </a:cubicBezTo>
                  <a:cubicBezTo>
                    <a:pt x="579" y="62"/>
                    <a:pt x="582" y="63"/>
                    <a:pt x="586" y="63"/>
                  </a:cubicBezTo>
                  <a:cubicBezTo>
                    <a:pt x="591" y="63"/>
                    <a:pt x="597" y="60"/>
                    <a:pt x="602" y="54"/>
                  </a:cubicBezTo>
                  <a:lnTo>
                    <a:pt x="600" y="62"/>
                  </a:lnTo>
                  <a:close/>
                  <a:moveTo>
                    <a:pt x="559" y="62"/>
                  </a:moveTo>
                  <a:cubicBezTo>
                    <a:pt x="565" y="34"/>
                    <a:pt x="565" y="34"/>
                    <a:pt x="565" y="34"/>
                  </a:cubicBezTo>
                  <a:cubicBezTo>
                    <a:pt x="569" y="17"/>
                    <a:pt x="569" y="17"/>
                    <a:pt x="569" y="17"/>
                  </a:cubicBezTo>
                  <a:cubicBezTo>
                    <a:pt x="561" y="17"/>
                    <a:pt x="561" y="17"/>
                    <a:pt x="561" y="17"/>
                  </a:cubicBezTo>
                  <a:cubicBezTo>
                    <a:pt x="557" y="34"/>
                    <a:pt x="557" y="34"/>
                    <a:pt x="557" y="34"/>
                  </a:cubicBezTo>
                  <a:cubicBezTo>
                    <a:pt x="552" y="62"/>
                    <a:pt x="552" y="62"/>
                    <a:pt x="552" y="62"/>
                  </a:cubicBezTo>
                  <a:lnTo>
                    <a:pt x="559" y="62"/>
                  </a:lnTo>
                  <a:close/>
                  <a:moveTo>
                    <a:pt x="570" y="9"/>
                  </a:moveTo>
                  <a:cubicBezTo>
                    <a:pt x="571" y="4"/>
                    <a:pt x="571" y="4"/>
                    <a:pt x="571" y="4"/>
                  </a:cubicBezTo>
                  <a:cubicBezTo>
                    <a:pt x="572" y="0"/>
                    <a:pt x="572" y="0"/>
                    <a:pt x="572" y="0"/>
                  </a:cubicBezTo>
                  <a:cubicBezTo>
                    <a:pt x="565" y="0"/>
                    <a:pt x="565" y="0"/>
                    <a:pt x="565" y="0"/>
                  </a:cubicBezTo>
                  <a:cubicBezTo>
                    <a:pt x="564" y="4"/>
                    <a:pt x="564" y="4"/>
                    <a:pt x="564" y="4"/>
                  </a:cubicBezTo>
                  <a:cubicBezTo>
                    <a:pt x="563" y="9"/>
                    <a:pt x="563" y="9"/>
                    <a:pt x="563" y="9"/>
                  </a:cubicBezTo>
                  <a:lnTo>
                    <a:pt x="570" y="9"/>
                  </a:lnTo>
                  <a:close/>
                  <a:moveTo>
                    <a:pt x="511" y="62"/>
                  </a:moveTo>
                  <a:cubicBezTo>
                    <a:pt x="515" y="41"/>
                    <a:pt x="515" y="41"/>
                    <a:pt x="515" y="41"/>
                  </a:cubicBezTo>
                  <a:cubicBezTo>
                    <a:pt x="517" y="34"/>
                    <a:pt x="519" y="29"/>
                    <a:pt x="522" y="26"/>
                  </a:cubicBezTo>
                  <a:cubicBezTo>
                    <a:pt x="525" y="24"/>
                    <a:pt x="529" y="22"/>
                    <a:pt x="533" y="22"/>
                  </a:cubicBezTo>
                  <a:cubicBezTo>
                    <a:pt x="535" y="22"/>
                    <a:pt x="536" y="23"/>
                    <a:pt x="537" y="24"/>
                  </a:cubicBezTo>
                  <a:cubicBezTo>
                    <a:pt x="538" y="25"/>
                    <a:pt x="539" y="26"/>
                    <a:pt x="539" y="27"/>
                  </a:cubicBezTo>
                  <a:cubicBezTo>
                    <a:pt x="539" y="29"/>
                    <a:pt x="538" y="31"/>
                    <a:pt x="538" y="33"/>
                  </a:cubicBezTo>
                  <a:cubicBezTo>
                    <a:pt x="532" y="62"/>
                    <a:pt x="532" y="62"/>
                    <a:pt x="532" y="62"/>
                  </a:cubicBezTo>
                  <a:cubicBezTo>
                    <a:pt x="539" y="62"/>
                    <a:pt x="539" y="62"/>
                    <a:pt x="539" y="62"/>
                  </a:cubicBezTo>
                  <a:cubicBezTo>
                    <a:pt x="545" y="35"/>
                    <a:pt x="545" y="35"/>
                    <a:pt x="545" y="35"/>
                  </a:cubicBezTo>
                  <a:cubicBezTo>
                    <a:pt x="546" y="31"/>
                    <a:pt x="546" y="28"/>
                    <a:pt x="546" y="27"/>
                  </a:cubicBezTo>
                  <a:cubicBezTo>
                    <a:pt x="546" y="24"/>
                    <a:pt x="545" y="21"/>
                    <a:pt x="543" y="19"/>
                  </a:cubicBezTo>
                  <a:cubicBezTo>
                    <a:pt x="541" y="17"/>
                    <a:pt x="538" y="16"/>
                    <a:pt x="535" y="16"/>
                  </a:cubicBezTo>
                  <a:cubicBezTo>
                    <a:pt x="532" y="16"/>
                    <a:pt x="529" y="17"/>
                    <a:pt x="527" y="18"/>
                  </a:cubicBezTo>
                  <a:cubicBezTo>
                    <a:pt x="524" y="19"/>
                    <a:pt x="521" y="22"/>
                    <a:pt x="518" y="25"/>
                  </a:cubicBezTo>
                  <a:cubicBezTo>
                    <a:pt x="520" y="17"/>
                    <a:pt x="520" y="17"/>
                    <a:pt x="520" y="17"/>
                  </a:cubicBezTo>
                  <a:cubicBezTo>
                    <a:pt x="513" y="17"/>
                    <a:pt x="513" y="17"/>
                    <a:pt x="513" y="17"/>
                  </a:cubicBezTo>
                  <a:cubicBezTo>
                    <a:pt x="504" y="62"/>
                    <a:pt x="504" y="62"/>
                    <a:pt x="504" y="62"/>
                  </a:cubicBezTo>
                  <a:lnTo>
                    <a:pt x="511" y="62"/>
                  </a:lnTo>
                  <a:close/>
                  <a:moveTo>
                    <a:pt x="491" y="62"/>
                  </a:moveTo>
                  <a:cubicBezTo>
                    <a:pt x="497" y="36"/>
                    <a:pt x="497" y="36"/>
                    <a:pt x="497" y="36"/>
                  </a:cubicBezTo>
                  <a:cubicBezTo>
                    <a:pt x="501" y="17"/>
                    <a:pt x="501" y="17"/>
                    <a:pt x="501" y="17"/>
                  </a:cubicBezTo>
                  <a:cubicBezTo>
                    <a:pt x="493" y="17"/>
                    <a:pt x="493" y="17"/>
                    <a:pt x="493" y="17"/>
                  </a:cubicBezTo>
                  <a:cubicBezTo>
                    <a:pt x="489" y="36"/>
                    <a:pt x="489" y="36"/>
                    <a:pt x="489" y="36"/>
                  </a:cubicBezTo>
                  <a:cubicBezTo>
                    <a:pt x="484" y="62"/>
                    <a:pt x="484" y="62"/>
                    <a:pt x="484" y="62"/>
                  </a:cubicBezTo>
                  <a:lnTo>
                    <a:pt x="491" y="62"/>
                  </a:lnTo>
                  <a:close/>
                  <a:moveTo>
                    <a:pt x="502" y="9"/>
                  </a:moveTo>
                  <a:cubicBezTo>
                    <a:pt x="503" y="5"/>
                    <a:pt x="503" y="5"/>
                    <a:pt x="503" y="5"/>
                  </a:cubicBezTo>
                  <a:cubicBezTo>
                    <a:pt x="504" y="0"/>
                    <a:pt x="504" y="0"/>
                    <a:pt x="504" y="0"/>
                  </a:cubicBezTo>
                  <a:cubicBezTo>
                    <a:pt x="497" y="0"/>
                    <a:pt x="497" y="0"/>
                    <a:pt x="497" y="0"/>
                  </a:cubicBezTo>
                  <a:cubicBezTo>
                    <a:pt x="496" y="4"/>
                    <a:pt x="496" y="4"/>
                    <a:pt x="496" y="4"/>
                  </a:cubicBezTo>
                  <a:cubicBezTo>
                    <a:pt x="495" y="9"/>
                    <a:pt x="495" y="9"/>
                    <a:pt x="495" y="9"/>
                  </a:cubicBezTo>
                  <a:lnTo>
                    <a:pt x="502" y="9"/>
                  </a:lnTo>
                  <a:close/>
                  <a:moveTo>
                    <a:pt x="419" y="62"/>
                  </a:moveTo>
                  <a:cubicBezTo>
                    <a:pt x="424" y="41"/>
                    <a:pt x="424" y="41"/>
                    <a:pt x="424" y="41"/>
                  </a:cubicBezTo>
                  <a:cubicBezTo>
                    <a:pt x="425" y="36"/>
                    <a:pt x="426" y="33"/>
                    <a:pt x="427" y="30"/>
                  </a:cubicBezTo>
                  <a:cubicBezTo>
                    <a:pt x="429" y="28"/>
                    <a:pt x="431" y="26"/>
                    <a:pt x="433" y="24"/>
                  </a:cubicBezTo>
                  <a:cubicBezTo>
                    <a:pt x="435" y="23"/>
                    <a:pt x="438" y="22"/>
                    <a:pt x="440" y="22"/>
                  </a:cubicBezTo>
                  <a:cubicBezTo>
                    <a:pt x="441" y="22"/>
                    <a:pt x="443" y="23"/>
                    <a:pt x="443" y="24"/>
                  </a:cubicBezTo>
                  <a:cubicBezTo>
                    <a:pt x="444" y="24"/>
                    <a:pt x="445" y="26"/>
                    <a:pt x="445" y="27"/>
                  </a:cubicBezTo>
                  <a:cubicBezTo>
                    <a:pt x="445" y="28"/>
                    <a:pt x="445" y="29"/>
                    <a:pt x="444" y="32"/>
                  </a:cubicBezTo>
                  <a:cubicBezTo>
                    <a:pt x="438" y="62"/>
                    <a:pt x="438" y="62"/>
                    <a:pt x="438" y="62"/>
                  </a:cubicBezTo>
                  <a:cubicBezTo>
                    <a:pt x="445" y="62"/>
                    <a:pt x="445" y="62"/>
                    <a:pt x="445" y="62"/>
                  </a:cubicBezTo>
                  <a:cubicBezTo>
                    <a:pt x="450" y="40"/>
                    <a:pt x="450" y="40"/>
                    <a:pt x="450" y="40"/>
                  </a:cubicBezTo>
                  <a:cubicBezTo>
                    <a:pt x="451" y="35"/>
                    <a:pt x="452" y="32"/>
                    <a:pt x="453" y="30"/>
                  </a:cubicBezTo>
                  <a:cubicBezTo>
                    <a:pt x="455" y="27"/>
                    <a:pt x="457" y="26"/>
                    <a:pt x="459" y="24"/>
                  </a:cubicBezTo>
                  <a:cubicBezTo>
                    <a:pt x="461" y="23"/>
                    <a:pt x="464" y="22"/>
                    <a:pt x="466" y="22"/>
                  </a:cubicBezTo>
                  <a:cubicBezTo>
                    <a:pt x="468" y="22"/>
                    <a:pt x="469" y="23"/>
                    <a:pt x="470" y="24"/>
                  </a:cubicBezTo>
                  <a:cubicBezTo>
                    <a:pt x="471" y="24"/>
                    <a:pt x="471" y="25"/>
                    <a:pt x="471" y="27"/>
                  </a:cubicBezTo>
                  <a:cubicBezTo>
                    <a:pt x="471" y="28"/>
                    <a:pt x="471" y="30"/>
                    <a:pt x="470" y="32"/>
                  </a:cubicBezTo>
                  <a:cubicBezTo>
                    <a:pt x="464" y="62"/>
                    <a:pt x="464" y="62"/>
                    <a:pt x="464" y="62"/>
                  </a:cubicBezTo>
                  <a:cubicBezTo>
                    <a:pt x="472" y="62"/>
                    <a:pt x="472" y="62"/>
                    <a:pt x="472" y="62"/>
                  </a:cubicBezTo>
                  <a:cubicBezTo>
                    <a:pt x="478" y="33"/>
                    <a:pt x="478" y="33"/>
                    <a:pt x="478" y="33"/>
                  </a:cubicBezTo>
                  <a:cubicBezTo>
                    <a:pt x="479" y="30"/>
                    <a:pt x="479" y="27"/>
                    <a:pt x="479" y="26"/>
                  </a:cubicBezTo>
                  <a:cubicBezTo>
                    <a:pt x="479" y="23"/>
                    <a:pt x="478" y="20"/>
                    <a:pt x="476" y="19"/>
                  </a:cubicBezTo>
                  <a:cubicBezTo>
                    <a:pt x="474" y="17"/>
                    <a:pt x="471" y="16"/>
                    <a:pt x="468" y="16"/>
                  </a:cubicBezTo>
                  <a:cubicBezTo>
                    <a:pt x="465" y="16"/>
                    <a:pt x="462" y="17"/>
                    <a:pt x="460" y="18"/>
                  </a:cubicBezTo>
                  <a:cubicBezTo>
                    <a:pt x="457" y="19"/>
                    <a:pt x="455" y="22"/>
                    <a:pt x="453" y="24"/>
                  </a:cubicBezTo>
                  <a:cubicBezTo>
                    <a:pt x="452" y="22"/>
                    <a:pt x="451" y="20"/>
                    <a:pt x="449" y="18"/>
                  </a:cubicBezTo>
                  <a:cubicBezTo>
                    <a:pt x="447" y="17"/>
                    <a:pt x="445" y="16"/>
                    <a:pt x="442" y="16"/>
                  </a:cubicBezTo>
                  <a:cubicBezTo>
                    <a:pt x="439" y="16"/>
                    <a:pt x="437" y="17"/>
                    <a:pt x="435" y="18"/>
                  </a:cubicBezTo>
                  <a:cubicBezTo>
                    <a:pt x="432" y="19"/>
                    <a:pt x="430" y="21"/>
                    <a:pt x="427" y="24"/>
                  </a:cubicBezTo>
                  <a:cubicBezTo>
                    <a:pt x="429" y="17"/>
                    <a:pt x="429" y="17"/>
                    <a:pt x="429" y="17"/>
                  </a:cubicBezTo>
                  <a:cubicBezTo>
                    <a:pt x="421" y="17"/>
                    <a:pt x="421" y="17"/>
                    <a:pt x="421" y="17"/>
                  </a:cubicBezTo>
                  <a:cubicBezTo>
                    <a:pt x="412" y="62"/>
                    <a:pt x="412" y="62"/>
                    <a:pt x="412" y="62"/>
                  </a:cubicBezTo>
                  <a:lnTo>
                    <a:pt x="419" y="62"/>
                  </a:lnTo>
                  <a:close/>
                  <a:moveTo>
                    <a:pt x="392" y="62"/>
                  </a:moveTo>
                  <a:cubicBezTo>
                    <a:pt x="399" y="62"/>
                    <a:pt x="399" y="62"/>
                    <a:pt x="399" y="62"/>
                  </a:cubicBezTo>
                  <a:cubicBezTo>
                    <a:pt x="408" y="17"/>
                    <a:pt x="408" y="17"/>
                    <a:pt x="408" y="17"/>
                  </a:cubicBezTo>
                  <a:cubicBezTo>
                    <a:pt x="401" y="17"/>
                    <a:pt x="401" y="17"/>
                    <a:pt x="401" y="17"/>
                  </a:cubicBezTo>
                  <a:cubicBezTo>
                    <a:pt x="397" y="36"/>
                    <a:pt x="397" y="36"/>
                    <a:pt x="397" y="36"/>
                  </a:cubicBezTo>
                  <a:cubicBezTo>
                    <a:pt x="396" y="40"/>
                    <a:pt x="395" y="43"/>
                    <a:pt x="395" y="44"/>
                  </a:cubicBezTo>
                  <a:cubicBezTo>
                    <a:pt x="394" y="47"/>
                    <a:pt x="392" y="49"/>
                    <a:pt x="391" y="51"/>
                  </a:cubicBezTo>
                  <a:cubicBezTo>
                    <a:pt x="390" y="52"/>
                    <a:pt x="388" y="54"/>
                    <a:pt x="386" y="55"/>
                  </a:cubicBezTo>
                  <a:cubicBezTo>
                    <a:pt x="384" y="56"/>
                    <a:pt x="382" y="56"/>
                    <a:pt x="379" y="56"/>
                  </a:cubicBezTo>
                  <a:cubicBezTo>
                    <a:pt x="377" y="56"/>
                    <a:pt x="376" y="56"/>
                    <a:pt x="375" y="55"/>
                  </a:cubicBezTo>
                  <a:cubicBezTo>
                    <a:pt x="374" y="54"/>
                    <a:pt x="373" y="53"/>
                    <a:pt x="373" y="51"/>
                  </a:cubicBezTo>
                  <a:cubicBezTo>
                    <a:pt x="373" y="50"/>
                    <a:pt x="374" y="48"/>
                    <a:pt x="374" y="46"/>
                  </a:cubicBezTo>
                  <a:cubicBezTo>
                    <a:pt x="380" y="17"/>
                    <a:pt x="380" y="17"/>
                    <a:pt x="380" y="17"/>
                  </a:cubicBezTo>
                  <a:cubicBezTo>
                    <a:pt x="373" y="17"/>
                    <a:pt x="373" y="17"/>
                    <a:pt x="373" y="17"/>
                  </a:cubicBezTo>
                  <a:cubicBezTo>
                    <a:pt x="367" y="43"/>
                    <a:pt x="367" y="43"/>
                    <a:pt x="367" y="43"/>
                  </a:cubicBezTo>
                  <a:cubicBezTo>
                    <a:pt x="366" y="47"/>
                    <a:pt x="366" y="51"/>
                    <a:pt x="366" y="52"/>
                  </a:cubicBezTo>
                  <a:cubicBezTo>
                    <a:pt x="366" y="55"/>
                    <a:pt x="367" y="58"/>
                    <a:pt x="369" y="60"/>
                  </a:cubicBezTo>
                  <a:cubicBezTo>
                    <a:pt x="371" y="62"/>
                    <a:pt x="374" y="63"/>
                    <a:pt x="377" y="63"/>
                  </a:cubicBezTo>
                  <a:cubicBezTo>
                    <a:pt x="383" y="63"/>
                    <a:pt x="388" y="60"/>
                    <a:pt x="394" y="54"/>
                  </a:cubicBezTo>
                  <a:lnTo>
                    <a:pt x="392" y="62"/>
                  </a:lnTo>
                  <a:close/>
                  <a:moveTo>
                    <a:pt x="351" y="62"/>
                  </a:moveTo>
                  <a:cubicBezTo>
                    <a:pt x="358" y="28"/>
                    <a:pt x="358" y="28"/>
                    <a:pt x="358" y="28"/>
                  </a:cubicBezTo>
                  <a:cubicBezTo>
                    <a:pt x="364" y="0"/>
                    <a:pt x="364" y="0"/>
                    <a:pt x="364" y="0"/>
                  </a:cubicBezTo>
                  <a:cubicBezTo>
                    <a:pt x="356" y="0"/>
                    <a:pt x="356" y="0"/>
                    <a:pt x="356" y="0"/>
                  </a:cubicBezTo>
                  <a:cubicBezTo>
                    <a:pt x="350" y="27"/>
                    <a:pt x="350" y="27"/>
                    <a:pt x="350" y="27"/>
                  </a:cubicBezTo>
                  <a:cubicBezTo>
                    <a:pt x="343" y="62"/>
                    <a:pt x="343" y="62"/>
                    <a:pt x="343" y="62"/>
                  </a:cubicBezTo>
                  <a:lnTo>
                    <a:pt x="351" y="62"/>
                  </a:lnTo>
                  <a:close/>
                  <a:moveTo>
                    <a:pt x="325" y="49"/>
                  </a:moveTo>
                  <a:cubicBezTo>
                    <a:pt x="324" y="52"/>
                    <a:pt x="322" y="53"/>
                    <a:pt x="319" y="55"/>
                  </a:cubicBezTo>
                  <a:cubicBezTo>
                    <a:pt x="317" y="56"/>
                    <a:pt x="315" y="57"/>
                    <a:pt x="312" y="57"/>
                  </a:cubicBezTo>
                  <a:cubicBezTo>
                    <a:pt x="309" y="57"/>
                    <a:pt x="307" y="56"/>
                    <a:pt x="306" y="55"/>
                  </a:cubicBezTo>
                  <a:cubicBezTo>
                    <a:pt x="304" y="53"/>
                    <a:pt x="304" y="52"/>
                    <a:pt x="304" y="49"/>
                  </a:cubicBezTo>
                  <a:cubicBezTo>
                    <a:pt x="304" y="48"/>
                    <a:pt x="304" y="46"/>
                    <a:pt x="305" y="45"/>
                  </a:cubicBezTo>
                  <a:cubicBezTo>
                    <a:pt x="306" y="44"/>
                    <a:pt x="307" y="43"/>
                    <a:pt x="309" y="42"/>
                  </a:cubicBezTo>
                  <a:cubicBezTo>
                    <a:pt x="311" y="42"/>
                    <a:pt x="314" y="41"/>
                    <a:pt x="319" y="41"/>
                  </a:cubicBezTo>
                  <a:cubicBezTo>
                    <a:pt x="321" y="40"/>
                    <a:pt x="323" y="40"/>
                    <a:pt x="325" y="40"/>
                  </a:cubicBezTo>
                  <a:cubicBezTo>
                    <a:pt x="326" y="40"/>
                    <a:pt x="327" y="39"/>
                    <a:pt x="328" y="39"/>
                  </a:cubicBezTo>
                  <a:cubicBezTo>
                    <a:pt x="327" y="43"/>
                    <a:pt x="326" y="47"/>
                    <a:pt x="325" y="49"/>
                  </a:cubicBezTo>
                  <a:moveTo>
                    <a:pt x="326" y="62"/>
                  </a:moveTo>
                  <a:cubicBezTo>
                    <a:pt x="334" y="62"/>
                    <a:pt x="334" y="62"/>
                    <a:pt x="334" y="62"/>
                  </a:cubicBezTo>
                  <a:cubicBezTo>
                    <a:pt x="333" y="59"/>
                    <a:pt x="333" y="57"/>
                    <a:pt x="333" y="56"/>
                  </a:cubicBezTo>
                  <a:cubicBezTo>
                    <a:pt x="333" y="53"/>
                    <a:pt x="333" y="51"/>
                    <a:pt x="334" y="47"/>
                  </a:cubicBezTo>
                  <a:cubicBezTo>
                    <a:pt x="337" y="36"/>
                    <a:pt x="337" y="36"/>
                    <a:pt x="337" y="36"/>
                  </a:cubicBezTo>
                  <a:cubicBezTo>
                    <a:pt x="337" y="33"/>
                    <a:pt x="338" y="30"/>
                    <a:pt x="338" y="28"/>
                  </a:cubicBezTo>
                  <a:cubicBezTo>
                    <a:pt x="338" y="24"/>
                    <a:pt x="336" y="22"/>
                    <a:pt x="334" y="20"/>
                  </a:cubicBezTo>
                  <a:cubicBezTo>
                    <a:pt x="331" y="17"/>
                    <a:pt x="326" y="16"/>
                    <a:pt x="321" y="16"/>
                  </a:cubicBezTo>
                  <a:cubicBezTo>
                    <a:pt x="316" y="16"/>
                    <a:pt x="311" y="17"/>
                    <a:pt x="308" y="20"/>
                  </a:cubicBezTo>
                  <a:cubicBezTo>
                    <a:pt x="305" y="22"/>
                    <a:pt x="302" y="25"/>
                    <a:pt x="300" y="30"/>
                  </a:cubicBezTo>
                  <a:cubicBezTo>
                    <a:pt x="308" y="30"/>
                    <a:pt x="308" y="30"/>
                    <a:pt x="308" y="30"/>
                  </a:cubicBezTo>
                  <a:cubicBezTo>
                    <a:pt x="309" y="28"/>
                    <a:pt x="311" y="26"/>
                    <a:pt x="313" y="24"/>
                  </a:cubicBezTo>
                  <a:cubicBezTo>
                    <a:pt x="315" y="23"/>
                    <a:pt x="317" y="22"/>
                    <a:pt x="320" y="22"/>
                  </a:cubicBezTo>
                  <a:cubicBezTo>
                    <a:pt x="324" y="22"/>
                    <a:pt x="326" y="23"/>
                    <a:pt x="328" y="24"/>
                  </a:cubicBezTo>
                  <a:cubicBezTo>
                    <a:pt x="330" y="25"/>
                    <a:pt x="330" y="27"/>
                    <a:pt x="330" y="28"/>
                  </a:cubicBezTo>
                  <a:cubicBezTo>
                    <a:pt x="330" y="30"/>
                    <a:pt x="330" y="32"/>
                    <a:pt x="329" y="34"/>
                  </a:cubicBezTo>
                  <a:cubicBezTo>
                    <a:pt x="327" y="34"/>
                    <a:pt x="324" y="35"/>
                    <a:pt x="319" y="35"/>
                  </a:cubicBezTo>
                  <a:cubicBezTo>
                    <a:pt x="314" y="35"/>
                    <a:pt x="311" y="36"/>
                    <a:pt x="309" y="36"/>
                  </a:cubicBezTo>
                  <a:cubicBezTo>
                    <a:pt x="307" y="36"/>
                    <a:pt x="304" y="37"/>
                    <a:pt x="302" y="38"/>
                  </a:cubicBezTo>
                  <a:cubicBezTo>
                    <a:pt x="300" y="40"/>
                    <a:pt x="299" y="41"/>
                    <a:pt x="298" y="43"/>
                  </a:cubicBezTo>
                  <a:cubicBezTo>
                    <a:pt x="297" y="45"/>
                    <a:pt x="296" y="47"/>
                    <a:pt x="296" y="50"/>
                  </a:cubicBezTo>
                  <a:cubicBezTo>
                    <a:pt x="296" y="54"/>
                    <a:pt x="297" y="57"/>
                    <a:pt x="300" y="59"/>
                  </a:cubicBezTo>
                  <a:cubicBezTo>
                    <a:pt x="302" y="62"/>
                    <a:pt x="306" y="63"/>
                    <a:pt x="310" y="63"/>
                  </a:cubicBezTo>
                  <a:cubicBezTo>
                    <a:pt x="313" y="63"/>
                    <a:pt x="315" y="62"/>
                    <a:pt x="318" y="61"/>
                  </a:cubicBezTo>
                  <a:cubicBezTo>
                    <a:pt x="320" y="60"/>
                    <a:pt x="323" y="58"/>
                    <a:pt x="325" y="56"/>
                  </a:cubicBezTo>
                  <a:cubicBezTo>
                    <a:pt x="325" y="58"/>
                    <a:pt x="326" y="60"/>
                    <a:pt x="326" y="62"/>
                  </a:cubicBezTo>
                  <a:moveTo>
                    <a:pt x="239" y="25"/>
                  </a:moveTo>
                  <a:cubicBezTo>
                    <a:pt x="242" y="23"/>
                    <a:pt x="245" y="22"/>
                    <a:pt x="248" y="22"/>
                  </a:cubicBezTo>
                  <a:cubicBezTo>
                    <a:pt x="251" y="22"/>
                    <a:pt x="253" y="23"/>
                    <a:pt x="255" y="25"/>
                  </a:cubicBezTo>
                  <a:cubicBezTo>
                    <a:pt x="257" y="27"/>
                    <a:pt x="258" y="30"/>
                    <a:pt x="258" y="34"/>
                  </a:cubicBezTo>
                  <a:cubicBezTo>
                    <a:pt x="258" y="34"/>
                    <a:pt x="258" y="35"/>
                    <a:pt x="258" y="35"/>
                  </a:cubicBezTo>
                  <a:cubicBezTo>
                    <a:pt x="233" y="35"/>
                    <a:pt x="233" y="35"/>
                    <a:pt x="233" y="35"/>
                  </a:cubicBezTo>
                  <a:cubicBezTo>
                    <a:pt x="234" y="31"/>
                    <a:pt x="236" y="28"/>
                    <a:pt x="239" y="25"/>
                  </a:cubicBezTo>
                  <a:moveTo>
                    <a:pt x="249" y="54"/>
                  </a:moveTo>
                  <a:cubicBezTo>
                    <a:pt x="247" y="56"/>
                    <a:pt x="244" y="56"/>
                    <a:pt x="242" y="56"/>
                  </a:cubicBezTo>
                  <a:cubicBezTo>
                    <a:pt x="239" y="56"/>
                    <a:pt x="236" y="55"/>
                    <a:pt x="235" y="53"/>
                  </a:cubicBezTo>
                  <a:cubicBezTo>
                    <a:pt x="233" y="51"/>
                    <a:pt x="232" y="48"/>
                    <a:pt x="232" y="44"/>
                  </a:cubicBezTo>
                  <a:cubicBezTo>
                    <a:pt x="232" y="43"/>
                    <a:pt x="232" y="42"/>
                    <a:pt x="232" y="41"/>
                  </a:cubicBezTo>
                  <a:cubicBezTo>
                    <a:pt x="265" y="41"/>
                    <a:pt x="265" y="41"/>
                    <a:pt x="265" y="41"/>
                  </a:cubicBezTo>
                  <a:cubicBezTo>
                    <a:pt x="265" y="39"/>
                    <a:pt x="265" y="37"/>
                    <a:pt x="265" y="35"/>
                  </a:cubicBezTo>
                  <a:cubicBezTo>
                    <a:pt x="265" y="29"/>
                    <a:pt x="264" y="24"/>
                    <a:pt x="261" y="21"/>
                  </a:cubicBezTo>
                  <a:cubicBezTo>
                    <a:pt x="257" y="18"/>
                    <a:pt x="253" y="16"/>
                    <a:pt x="248" y="16"/>
                  </a:cubicBezTo>
                  <a:cubicBezTo>
                    <a:pt x="244" y="16"/>
                    <a:pt x="240" y="17"/>
                    <a:pt x="236" y="19"/>
                  </a:cubicBezTo>
                  <a:cubicBezTo>
                    <a:pt x="233" y="22"/>
                    <a:pt x="230" y="25"/>
                    <a:pt x="227" y="30"/>
                  </a:cubicBezTo>
                  <a:cubicBezTo>
                    <a:pt x="225" y="34"/>
                    <a:pt x="224" y="39"/>
                    <a:pt x="224" y="44"/>
                  </a:cubicBezTo>
                  <a:cubicBezTo>
                    <a:pt x="224" y="48"/>
                    <a:pt x="225" y="51"/>
                    <a:pt x="226" y="54"/>
                  </a:cubicBezTo>
                  <a:cubicBezTo>
                    <a:pt x="228" y="57"/>
                    <a:pt x="230" y="59"/>
                    <a:pt x="232" y="60"/>
                  </a:cubicBezTo>
                  <a:cubicBezTo>
                    <a:pt x="235" y="62"/>
                    <a:pt x="238" y="63"/>
                    <a:pt x="242" y="63"/>
                  </a:cubicBezTo>
                  <a:cubicBezTo>
                    <a:pt x="247" y="63"/>
                    <a:pt x="251" y="61"/>
                    <a:pt x="255" y="58"/>
                  </a:cubicBezTo>
                  <a:cubicBezTo>
                    <a:pt x="259" y="54"/>
                    <a:pt x="262" y="51"/>
                    <a:pt x="263" y="47"/>
                  </a:cubicBezTo>
                  <a:cubicBezTo>
                    <a:pt x="255" y="47"/>
                    <a:pt x="255" y="47"/>
                    <a:pt x="255" y="47"/>
                  </a:cubicBezTo>
                  <a:cubicBezTo>
                    <a:pt x="254" y="50"/>
                    <a:pt x="252" y="52"/>
                    <a:pt x="249" y="54"/>
                  </a:cubicBezTo>
                  <a:moveTo>
                    <a:pt x="200" y="62"/>
                  </a:moveTo>
                  <a:cubicBezTo>
                    <a:pt x="204" y="44"/>
                    <a:pt x="204" y="44"/>
                    <a:pt x="204" y="44"/>
                  </a:cubicBezTo>
                  <a:cubicBezTo>
                    <a:pt x="206" y="36"/>
                    <a:pt x="208" y="31"/>
                    <a:pt x="211" y="28"/>
                  </a:cubicBezTo>
                  <a:cubicBezTo>
                    <a:pt x="214" y="25"/>
                    <a:pt x="216" y="23"/>
                    <a:pt x="219" y="23"/>
                  </a:cubicBezTo>
                  <a:cubicBezTo>
                    <a:pt x="221" y="23"/>
                    <a:pt x="222" y="24"/>
                    <a:pt x="223" y="25"/>
                  </a:cubicBezTo>
                  <a:cubicBezTo>
                    <a:pt x="226" y="18"/>
                    <a:pt x="226" y="18"/>
                    <a:pt x="226" y="18"/>
                  </a:cubicBezTo>
                  <a:cubicBezTo>
                    <a:pt x="224" y="17"/>
                    <a:pt x="222" y="16"/>
                    <a:pt x="221" y="16"/>
                  </a:cubicBezTo>
                  <a:cubicBezTo>
                    <a:pt x="219" y="16"/>
                    <a:pt x="216" y="17"/>
                    <a:pt x="214" y="18"/>
                  </a:cubicBezTo>
                  <a:cubicBezTo>
                    <a:pt x="212" y="20"/>
                    <a:pt x="210" y="23"/>
                    <a:pt x="207" y="26"/>
                  </a:cubicBezTo>
                  <a:cubicBezTo>
                    <a:pt x="209" y="17"/>
                    <a:pt x="209" y="17"/>
                    <a:pt x="209" y="17"/>
                  </a:cubicBezTo>
                  <a:cubicBezTo>
                    <a:pt x="203" y="17"/>
                    <a:pt x="203" y="17"/>
                    <a:pt x="203" y="17"/>
                  </a:cubicBezTo>
                  <a:cubicBezTo>
                    <a:pt x="193" y="62"/>
                    <a:pt x="193" y="62"/>
                    <a:pt x="193" y="62"/>
                  </a:cubicBezTo>
                  <a:lnTo>
                    <a:pt x="200" y="62"/>
                  </a:lnTo>
                  <a:close/>
                  <a:moveTo>
                    <a:pt x="175" y="49"/>
                  </a:moveTo>
                  <a:cubicBezTo>
                    <a:pt x="173" y="52"/>
                    <a:pt x="171" y="53"/>
                    <a:pt x="169" y="55"/>
                  </a:cubicBezTo>
                  <a:cubicBezTo>
                    <a:pt x="167" y="56"/>
                    <a:pt x="164" y="57"/>
                    <a:pt x="162" y="57"/>
                  </a:cubicBezTo>
                  <a:cubicBezTo>
                    <a:pt x="159" y="57"/>
                    <a:pt x="157" y="56"/>
                    <a:pt x="155" y="55"/>
                  </a:cubicBezTo>
                  <a:cubicBezTo>
                    <a:pt x="154" y="53"/>
                    <a:pt x="153" y="52"/>
                    <a:pt x="153" y="49"/>
                  </a:cubicBezTo>
                  <a:cubicBezTo>
                    <a:pt x="153" y="48"/>
                    <a:pt x="154" y="46"/>
                    <a:pt x="155" y="45"/>
                  </a:cubicBezTo>
                  <a:cubicBezTo>
                    <a:pt x="156" y="44"/>
                    <a:pt x="157" y="43"/>
                    <a:pt x="159" y="42"/>
                  </a:cubicBezTo>
                  <a:cubicBezTo>
                    <a:pt x="161" y="42"/>
                    <a:pt x="164" y="41"/>
                    <a:pt x="168" y="41"/>
                  </a:cubicBezTo>
                  <a:cubicBezTo>
                    <a:pt x="171" y="40"/>
                    <a:pt x="173" y="40"/>
                    <a:pt x="174" y="40"/>
                  </a:cubicBezTo>
                  <a:cubicBezTo>
                    <a:pt x="176" y="40"/>
                    <a:pt x="177" y="39"/>
                    <a:pt x="178" y="39"/>
                  </a:cubicBezTo>
                  <a:cubicBezTo>
                    <a:pt x="177" y="43"/>
                    <a:pt x="176" y="47"/>
                    <a:pt x="175" y="49"/>
                  </a:cubicBezTo>
                  <a:moveTo>
                    <a:pt x="176" y="62"/>
                  </a:moveTo>
                  <a:cubicBezTo>
                    <a:pt x="184" y="62"/>
                    <a:pt x="184" y="62"/>
                    <a:pt x="184" y="62"/>
                  </a:cubicBezTo>
                  <a:cubicBezTo>
                    <a:pt x="183" y="59"/>
                    <a:pt x="183" y="57"/>
                    <a:pt x="183" y="56"/>
                  </a:cubicBezTo>
                  <a:cubicBezTo>
                    <a:pt x="183" y="53"/>
                    <a:pt x="183" y="51"/>
                    <a:pt x="184" y="47"/>
                  </a:cubicBezTo>
                  <a:cubicBezTo>
                    <a:pt x="186" y="36"/>
                    <a:pt x="186" y="36"/>
                    <a:pt x="186" y="36"/>
                  </a:cubicBezTo>
                  <a:cubicBezTo>
                    <a:pt x="187" y="33"/>
                    <a:pt x="187" y="30"/>
                    <a:pt x="187" y="28"/>
                  </a:cubicBezTo>
                  <a:cubicBezTo>
                    <a:pt x="187" y="24"/>
                    <a:pt x="186" y="22"/>
                    <a:pt x="184" y="20"/>
                  </a:cubicBezTo>
                  <a:cubicBezTo>
                    <a:pt x="180" y="17"/>
                    <a:pt x="176" y="16"/>
                    <a:pt x="170" y="16"/>
                  </a:cubicBezTo>
                  <a:cubicBezTo>
                    <a:pt x="165" y="16"/>
                    <a:pt x="161" y="17"/>
                    <a:pt x="158" y="20"/>
                  </a:cubicBezTo>
                  <a:cubicBezTo>
                    <a:pt x="154" y="22"/>
                    <a:pt x="152" y="25"/>
                    <a:pt x="150" y="30"/>
                  </a:cubicBezTo>
                  <a:cubicBezTo>
                    <a:pt x="158" y="30"/>
                    <a:pt x="158" y="30"/>
                    <a:pt x="158" y="30"/>
                  </a:cubicBezTo>
                  <a:cubicBezTo>
                    <a:pt x="159" y="28"/>
                    <a:pt x="160" y="26"/>
                    <a:pt x="162" y="24"/>
                  </a:cubicBezTo>
                  <a:cubicBezTo>
                    <a:pt x="164" y="23"/>
                    <a:pt x="167" y="22"/>
                    <a:pt x="170" y="22"/>
                  </a:cubicBezTo>
                  <a:cubicBezTo>
                    <a:pt x="173" y="22"/>
                    <a:pt x="176" y="23"/>
                    <a:pt x="178" y="24"/>
                  </a:cubicBezTo>
                  <a:cubicBezTo>
                    <a:pt x="179" y="25"/>
                    <a:pt x="180" y="27"/>
                    <a:pt x="180" y="28"/>
                  </a:cubicBezTo>
                  <a:cubicBezTo>
                    <a:pt x="180" y="30"/>
                    <a:pt x="179" y="32"/>
                    <a:pt x="179" y="34"/>
                  </a:cubicBezTo>
                  <a:cubicBezTo>
                    <a:pt x="177" y="34"/>
                    <a:pt x="173" y="35"/>
                    <a:pt x="169" y="35"/>
                  </a:cubicBezTo>
                  <a:cubicBezTo>
                    <a:pt x="164" y="35"/>
                    <a:pt x="161" y="36"/>
                    <a:pt x="159" y="36"/>
                  </a:cubicBezTo>
                  <a:cubicBezTo>
                    <a:pt x="156" y="36"/>
                    <a:pt x="154" y="37"/>
                    <a:pt x="152" y="38"/>
                  </a:cubicBezTo>
                  <a:cubicBezTo>
                    <a:pt x="150" y="40"/>
                    <a:pt x="149" y="41"/>
                    <a:pt x="147" y="43"/>
                  </a:cubicBezTo>
                  <a:cubicBezTo>
                    <a:pt x="146" y="45"/>
                    <a:pt x="146" y="47"/>
                    <a:pt x="146" y="50"/>
                  </a:cubicBezTo>
                  <a:cubicBezTo>
                    <a:pt x="146" y="54"/>
                    <a:pt x="147" y="57"/>
                    <a:pt x="149" y="59"/>
                  </a:cubicBezTo>
                  <a:cubicBezTo>
                    <a:pt x="152" y="62"/>
                    <a:pt x="155" y="63"/>
                    <a:pt x="159" y="63"/>
                  </a:cubicBezTo>
                  <a:cubicBezTo>
                    <a:pt x="162" y="63"/>
                    <a:pt x="165" y="62"/>
                    <a:pt x="167" y="61"/>
                  </a:cubicBezTo>
                  <a:cubicBezTo>
                    <a:pt x="170" y="60"/>
                    <a:pt x="172" y="58"/>
                    <a:pt x="175" y="56"/>
                  </a:cubicBezTo>
                  <a:cubicBezTo>
                    <a:pt x="175" y="58"/>
                    <a:pt x="175" y="60"/>
                    <a:pt x="176" y="62"/>
                  </a:cubicBezTo>
                  <a:moveTo>
                    <a:pt x="89" y="25"/>
                  </a:moveTo>
                  <a:cubicBezTo>
                    <a:pt x="91" y="23"/>
                    <a:pt x="94" y="22"/>
                    <a:pt x="98" y="22"/>
                  </a:cubicBezTo>
                  <a:cubicBezTo>
                    <a:pt x="101" y="22"/>
                    <a:pt x="103" y="23"/>
                    <a:pt x="105" y="25"/>
                  </a:cubicBezTo>
                  <a:cubicBezTo>
                    <a:pt x="107" y="27"/>
                    <a:pt x="108" y="30"/>
                    <a:pt x="108" y="34"/>
                  </a:cubicBezTo>
                  <a:cubicBezTo>
                    <a:pt x="108" y="34"/>
                    <a:pt x="108" y="35"/>
                    <a:pt x="108" y="35"/>
                  </a:cubicBezTo>
                  <a:cubicBezTo>
                    <a:pt x="83" y="35"/>
                    <a:pt x="83" y="35"/>
                    <a:pt x="83" y="35"/>
                  </a:cubicBezTo>
                  <a:cubicBezTo>
                    <a:pt x="84" y="31"/>
                    <a:pt x="86" y="28"/>
                    <a:pt x="89" y="25"/>
                  </a:cubicBezTo>
                  <a:moveTo>
                    <a:pt x="99" y="54"/>
                  </a:moveTo>
                  <a:cubicBezTo>
                    <a:pt x="96" y="56"/>
                    <a:pt x="94" y="56"/>
                    <a:pt x="91" y="56"/>
                  </a:cubicBezTo>
                  <a:cubicBezTo>
                    <a:pt x="88" y="56"/>
                    <a:pt x="86" y="55"/>
                    <a:pt x="84" y="53"/>
                  </a:cubicBezTo>
                  <a:cubicBezTo>
                    <a:pt x="82" y="51"/>
                    <a:pt x="81" y="48"/>
                    <a:pt x="81" y="44"/>
                  </a:cubicBezTo>
                  <a:cubicBezTo>
                    <a:pt x="81" y="43"/>
                    <a:pt x="81" y="42"/>
                    <a:pt x="81" y="41"/>
                  </a:cubicBezTo>
                  <a:cubicBezTo>
                    <a:pt x="114" y="41"/>
                    <a:pt x="114" y="41"/>
                    <a:pt x="114" y="41"/>
                  </a:cubicBezTo>
                  <a:cubicBezTo>
                    <a:pt x="115" y="39"/>
                    <a:pt x="115" y="37"/>
                    <a:pt x="115" y="35"/>
                  </a:cubicBezTo>
                  <a:cubicBezTo>
                    <a:pt x="115" y="29"/>
                    <a:pt x="113" y="24"/>
                    <a:pt x="110" y="21"/>
                  </a:cubicBezTo>
                  <a:cubicBezTo>
                    <a:pt x="107" y="18"/>
                    <a:pt x="103" y="16"/>
                    <a:pt x="97" y="16"/>
                  </a:cubicBezTo>
                  <a:cubicBezTo>
                    <a:pt x="93" y="16"/>
                    <a:pt x="89" y="17"/>
                    <a:pt x="86" y="19"/>
                  </a:cubicBezTo>
                  <a:cubicBezTo>
                    <a:pt x="82" y="22"/>
                    <a:pt x="79" y="25"/>
                    <a:pt x="77" y="30"/>
                  </a:cubicBezTo>
                  <a:cubicBezTo>
                    <a:pt x="75" y="34"/>
                    <a:pt x="74" y="39"/>
                    <a:pt x="74" y="44"/>
                  </a:cubicBezTo>
                  <a:cubicBezTo>
                    <a:pt x="74" y="48"/>
                    <a:pt x="74" y="51"/>
                    <a:pt x="76" y="54"/>
                  </a:cubicBezTo>
                  <a:cubicBezTo>
                    <a:pt x="77" y="57"/>
                    <a:pt x="79" y="59"/>
                    <a:pt x="82" y="60"/>
                  </a:cubicBezTo>
                  <a:cubicBezTo>
                    <a:pt x="85" y="62"/>
                    <a:pt x="88" y="63"/>
                    <a:pt x="91" y="63"/>
                  </a:cubicBezTo>
                  <a:cubicBezTo>
                    <a:pt x="96" y="63"/>
                    <a:pt x="101" y="61"/>
                    <a:pt x="105" y="58"/>
                  </a:cubicBezTo>
                  <a:cubicBezTo>
                    <a:pt x="109" y="54"/>
                    <a:pt x="111" y="51"/>
                    <a:pt x="112" y="47"/>
                  </a:cubicBezTo>
                  <a:cubicBezTo>
                    <a:pt x="105" y="47"/>
                    <a:pt x="105" y="47"/>
                    <a:pt x="105" y="47"/>
                  </a:cubicBezTo>
                  <a:cubicBezTo>
                    <a:pt x="103" y="50"/>
                    <a:pt x="101" y="52"/>
                    <a:pt x="99" y="54"/>
                  </a:cubicBezTo>
                  <a:moveTo>
                    <a:pt x="12" y="62"/>
                  </a:moveTo>
                  <a:cubicBezTo>
                    <a:pt x="33" y="22"/>
                    <a:pt x="33" y="22"/>
                    <a:pt x="33" y="22"/>
                  </a:cubicBezTo>
                  <a:cubicBezTo>
                    <a:pt x="34" y="19"/>
                    <a:pt x="36" y="16"/>
                    <a:pt x="38" y="13"/>
                  </a:cubicBezTo>
                  <a:cubicBezTo>
                    <a:pt x="38" y="17"/>
                    <a:pt x="38" y="21"/>
                    <a:pt x="38" y="24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54" y="35"/>
                    <a:pt x="54" y="35"/>
                    <a:pt x="54" y="35"/>
                  </a:cubicBezTo>
                  <a:cubicBezTo>
                    <a:pt x="53" y="37"/>
                    <a:pt x="52" y="40"/>
                    <a:pt x="50" y="45"/>
                  </a:cubicBezTo>
                  <a:cubicBezTo>
                    <a:pt x="48" y="47"/>
                    <a:pt x="48" y="50"/>
                    <a:pt x="47" y="51"/>
                  </a:cubicBezTo>
                  <a:cubicBezTo>
                    <a:pt x="47" y="45"/>
                    <a:pt x="47" y="40"/>
                    <a:pt x="47" y="36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6" y="38"/>
                    <a:pt x="13" y="43"/>
                    <a:pt x="10" y="50"/>
                  </a:cubicBezTo>
                  <a:cubicBezTo>
                    <a:pt x="10" y="48"/>
                    <a:pt x="10" y="47"/>
                    <a:pt x="10" y="46"/>
                  </a:cubicBezTo>
                  <a:cubicBezTo>
                    <a:pt x="10" y="45"/>
                    <a:pt x="10" y="44"/>
                    <a:pt x="10" y="42"/>
                  </a:cubicBezTo>
                  <a:cubicBezTo>
                    <a:pt x="10" y="36"/>
                    <a:pt x="9" y="32"/>
                    <a:pt x="9" y="3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62"/>
                    <a:pt x="3" y="62"/>
                    <a:pt x="3" y="62"/>
                  </a:cubicBezTo>
                  <a:lnTo>
                    <a:pt x="12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4A81AE7-89B1-4C9A-BEB0-68351ECC3E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5745" y="6127769"/>
            <a:ext cx="2259101" cy="20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64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Energ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367916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76127" y="935783"/>
            <a:ext cx="7990980" cy="287933"/>
          </a:xfrm>
        </p:spPr>
        <p:txBody>
          <a:bodyPr>
            <a:normAutofit/>
          </a:bodyPr>
          <a:lstStyle>
            <a:lvl1pPr marL="0" indent="0">
              <a:buNone/>
              <a:defRPr sz="1799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1390291" y="6307265"/>
            <a:ext cx="1053826" cy="36662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BEDFE-6566-4F4E-B430-281DB2934D7F}" type="datetime1">
              <a:rPr lang="en-US" smtClean="0">
                <a:solidFill>
                  <a:srgbClr val="999999"/>
                </a:solidFill>
              </a:rPr>
              <a:pPr>
                <a:defRPr/>
              </a:pPr>
              <a:t>4/8/2019</a:t>
            </a:fld>
            <a:endParaRPr lang="en-US">
              <a:solidFill>
                <a:srgbClr val="9999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999999"/>
                </a:solidFill>
              </a:rPr>
              <a:t>Classification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999999"/>
                </a:solidFill>
              </a:rPr>
              <a:t>(</a:t>
            </a:r>
            <a:fld id="{1DB9B824-7DB3-4510-8EFA-492EE4892529}" type="slidenum">
              <a:rPr lang="en-US">
                <a:solidFill>
                  <a:srgbClr val="999999"/>
                </a:solidFill>
              </a:rPr>
              <a:pPr>
                <a:defRPr/>
              </a:pPr>
              <a:t>‹#›</a:t>
            </a:fld>
            <a:r>
              <a:rPr lang="en-US">
                <a:solidFill>
                  <a:srgbClr val="999999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87683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title</a:t>
            </a:r>
            <a:endParaRPr lang="en-US" noProof="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30264" y="6381328"/>
            <a:ext cx="4649836" cy="2584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915" y="6381328"/>
            <a:ext cx="531349" cy="25842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A9207195-2462-45BD-B99E-FC66489894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8220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9369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Prima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41998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Roll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268151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Extrus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84166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48566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Ligh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613591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Aluminiu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8577-BB97-4339-AFBC-79259DF8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 anchor="t"/>
          <a:lstStyle>
            <a:lvl1pPr algn="l">
              <a:defRPr sz="6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7929D3-3819-47A5-BE6C-9D26ED26F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5694110"/>
            <a:ext cx="11233150" cy="720000"/>
          </a:xfrm>
        </p:spPr>
        <p:txBody>
          <a:bodyPr anchor="b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99CE317A-20B7-43B9-A332-9C49C9D36D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79423" y="476494"/>
            <a:ext cx="957847" cy="957042"/>
            <a:chOff x="569" y="259"/>
            <a:chExt cx="1190" cy="1189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448FBCD-A7A6-486F-A1DE-9A75F5F936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08B472F-E4D2-42C7-83FA-77AC2B6D3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FC5FE646-B0E1-411F-9DAF-6F9B1ECCD4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294DF12-B642-4FBE-A4BF-5A1D3DA8A3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309B3001-7DC5-4886-A949-055E581255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0D08063B-AE83-4F77-9A55-86EC7F3887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85409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3C3C0D-ABB1-4EA3-B42A-2C27A9E5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9200035" cy="4667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DAFE4-7822-4E3C-9E22-4E22A9545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989138"/>
            <a:ext cx="11233150" cy="41767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E874E-25E5-43C0-934F-A1AFB4D030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424" y="6416675"/>
            <a:ext cx="9116215" cy="2159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D8307-B9EB-4D44-8A70-B74B26536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3276" y="6416675"/>
            <a:ext cx="742991" cy="215900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6AA9A-AFE6-4901-A70C-4F1A87BEB78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0FDD8496-36A7-44F3-8E4F-22AAE25EE1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9460" y="6416675"/>
            <a:ext cx="1209995" cy="21590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E88AFA65-60B2-47A7-828C-526A83AF208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210695" y="441325"/>
            <a:ext cx="501880" cy="501458"/>
            <a:chOff x="569" y="259"/>
            <a:chExt cx="1190" cy="1189"/>
          </a:xfrm>
          <a:solidFill>
            <a:schemeClr val="bg2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F43FCB28-65AE-4089-98CA-D885C36C14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" y="1033"/>
              <a:ext cx="261" cy="332"/>
            </a:xfrm>
            <a:custGeom>
              <a:avLst/>
              <a:gdLst>
                <a:gd name="T0" fmla="*/ 59 w 261"/>
                <a:gd name="T1" fmla="*/ 187 h 332"/>
                <a:gd name="T2" fmla="*/ 59 w 261"/>
                <a:gd name="T3" fmla="*/ 332 h 332"/>
                <a:gd name="T4" fmla="*/ 0 w 261"/>
                <a:gd name="T5" fmla="*/ 332 h 332"/>
                <a:gd name="T6" fmla="*/ 0 w 261"/>
                <a:gd name="T7" fmla="*/ 0 h 332"/>
                <a:gd name="T8" fmla="*/ 59 w 261"/>
                <a:gd name="T9" fmla="*/ 0 h 332"/>
                <a:gd name="T10" fmla="*/ 59 w 261"/>
                <a:gd name="T11" fmla="*/ 135 h 332"/>
                <a:gd name="T12" fmla="*/ 202 w 261"/>
                <a:gd name="T13" fmla="*/ 135 h 332"/>
                <a:gd name="T14" fmla="*/ 202 w 261"/>
                <a:gd name="T15" fmla="*/ 0 h 332"/>
                <a:gd name="T16" fmla="*/ 261 w 261"/>
                <a:gd name="T17" fmla="*/ 0 h 332"/>
                <a:gd name="T18" fmla="*/ 261 w 261"/>
                <a:gd name="T19" fmla="*/ 332 h 332"/>
                <a:gd name="T20" fmla="*/ 202 w 261"/>
                <a:gd name="T21" fmla="*/ 332 h 332"/>
                <a:gd name="T22" fmla="*/ 202 w 261"/>
                <a:gd name="T23" fmla="*/ 187 h 332"/>
                <a:gd name="T24" fmla="*/ 59 w 261"/>
                <a:gd name="T25" fmla="*/ 18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1" h="332">
                  <a:moveTo>
                    <a:pt x="59" y="187"/>
                  </a:moveTo>
                  <a:lnTo>
                    <a:pt x="59" y="332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59" y="0"/>
                  </a:lnTo>
                  <a:lnTo>
                    <a:pt x="59" y="135"/>
                  </a:lnTo>
                  <a:lnTo>
                    <a:pt x="202" y="135"/>
                  </a:lnTo>
                  <a:lnTo>
                    <a:pt x="202" y="0"/>
                  </a:lnTo>
                  <a:lnTo>
                    <a:pt x="261" y="0"/>
                  </a:lnTo>
                  <a:lnTo>
                    <a:pt x="261" y="332"/>
                  </a:lnTo>
                  <a:lnTo>
                    <a:pt x="202" y="332"/>
                  </a:lnTo>
                  <a:lnTo>
                    <a:pt x="202" y="187"/>
                  </a:lnTo>
                  <a:lnTo>
                    <a:pt x="59" y="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9309F9C1-9A58-45D8-B40E-DED85E7EDE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" y="1122"/>
              <a:ext cx="242" cy="326"/>
            </a:xfrm>
            <a:custGeom>
              <a:avLst/>
              <a:gdLst>
                <a:gd name="T0" fmla="*/ 31 w 140"/>
                <a:gd name="T1" fmla="*/ 189 h 189"/>
                <a:gd name="T2" fmla="*/ 53 w 140"/>
                <a:gd name="T3" fmla="*/ 137 h 189"/>
                <a:gd name="T4" fmla="*/ 0 w 140"/>
                <a:gd name="T5" fmla="*/ 0 h 189"/>
                <a:gd name="T6" fmla="*/ 36 w 140"/>
                <a:gd name="T7" fmla="*/ 0 h 189"/>
                <a:gd name="T8" fmla="*/ 70 w 140"/>
                <a:gd name="T9" fmla="*/ 101 h 189"/>
                <a:gd name="T10" fmla="*/ 104 w 140"/>
                <a:gd name="T11" fmla="*/ 0 h 189"/>
                <a:gd name="T12" fmla="*/ 140 w 140"/>
                <a:gd name="T13" fmla="*/ 0 h 189"/>
                <a:gd name="T14" fmla="*/ 64 w 140"/>
                <a:gd name="T15" fmla="*/ 189 h 189"/>
                <a:gd name="T16" fmla="*/ 31 w 140"/>
                <a:gd name="T1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89">
                  <a:moveTo>
                    <a:pt x="31" y="189"/>
                  </a:moveTo>
                  <a:cubicBezTo>
                    <a:pt x="53" y="137"/>
                    <a:pt x="53" y="137"/>
                    <a:pt x="53" y="137"/>
                  </a:cubicBezTo>
                  <a:cubicBezTo>
                    <a:pt x="37" y="94"/>
                    <a:pt x="17" y="44"/>
                    <a:pt x="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51" y="45"/>
                    <a:pt x="60" y="73"/>
                    <a:pt x="70" y="101"/>
                  </a:cubicBezTo>
                  <a:cubicBezTo>
                    <a:pt x="79" y="77"/>
                    <a:pt x="93" y="33"/>
                    <a:pt x="10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15" y="62"/>
                    <a:pt x="90" y="125"/>
                    <a:pt x="64" y="189"/>
                  </a:cubicBezTo>
                  <a:lnTo>
                    <a:pt x="31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FCA84EBC-2001-40EC-A5E3-D11DEE20CA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8" y="1033"/>
              <a:ext cx="251" cy="337"/>
            </a:xfrm>
            <a:custGeom>
              <a:avLst/>
              <a:gdLst>
                <a:gd name="T0" fmla="*/ 114 w 145"/>
                <a:gd name="T1" fmla="*/ 192 h 195"/>
                <a:gd name="T2" fmla="*/ 114 w 145"/>
                <a:gd name="T3" fmla="*/ 172 h 195"/>
                <a:gd name="T4" fmla="*/ 65 w 145"/>
                <a:gd name="T5" fmla="*/ 195 h 195"/>
                <a:gd name="T6" fmla="*/ 0 w 145"/>
                <a:gd name="T7" fmla="*/ 121 h 195"/>
                <a:gd name="T8" fmla="*/ 66 w 145"/>
                <a:gd name="T9" fmla="*/ 46 h 195"/>
                <a:gd name="T10" fmla="*/ 112 w 145"/>
                <a:gd name="T11" fmla="*/ 69 h 195"/>
                <a:gd name="T12" fmla="*/ 112 w 145"/>
                <a:gd name="T13" fmla="*/ 41 h 195"/>
                <a:gd name="T14" fmla="*/ 112 w 145"/>
                <a:gd name="T15" fmla="*/ 0 h 195"/>
                <a:gd name="T16" fmla="*/ 145 w 145"/>
                <a:gd name="T17" fmla="*/ 0 h 195"/>
                <a:gd name="T18" fmla="*/ 145 w 145"/>
                <a:gd name="T19" fmla="*/ 192 h 195"/>
                <a:gd name="T20" fmla="*/ 114 w 145"/>
                <a:gd name="T21" fmla="*/ 192 h 195"/>
                <a:gd name="T22" fmla="*/ 34 w 145"/>
                <a:gd name="T23" fmla="*/ 121 h 195"/>
                <a:gd name="T24" fmla="*/ 72 w 145"/>
                <a:gd name="T25" fmla="*/ 169 h 195"/>
                <a:gd name="T26" fmla="*/ 113 w 145"/>
                <a:gd name="T27" fmla="*/ 120 h 195"/>
                <a:gd name="T28" fmla="*/ 73 w 145"/>
                <a:gd name="T29" fmla="*/ 73 h 195"/>
                <a:gd name="T30" fmla="*/ 34 w 145"/>
                <a:gd name="T31" fmla="*/ 12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5" h="195">
                  <a:moveTo>
                    <a:pt x="114" y="192"/>
                  </a:moveTo>
                  <a:cubicBezTo>
                    <a:pt x="114" y="172"/>
                    <a:pt x="114" y="172"/>
                    <a:pt x="114" y="172"/>
                  </a:cubicBezTo>
                  <a:cubicBezTo>
                    <a:pt x="106" y="184"/>
                    <a:pt x="89" y="195"/>
                    <a:pt x="65" y="195"/>
                  </a:cubicBezTo>
                  <a:cubicBezTo>
                    <a:pt x="27" y="195"/>
                    <a:pt x="0" y="165"/>
                    <a:pt x="0" y="121"/>
                  </a:cubicBezTo>
                  <a:cubicBezTo>
                    <a:pt x="0" y="78"/>
                    <a:pt x="25" y="46"/>
                    <a:pt x="66" y="46"/>
                  </a:cubicBezTo>
                  <a:cubicBezTo>
                    <a:pt x="88" y="46"/>
                    <a:pt x="104" y="57"/>
                    <a:pt x="112" y="69"/>
                  </a:cubicBezTo>
                  <a:cubicBezTo>
                    <a:pt x="112" y="59"/>
                    <a:pt x="112" y="50"/>
                    <a:pt x="112" y="41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92"/>
                    <a:pt x="145" y="192"/>
                    <a:pt x="145" y="192"/>
                  </a:cubicBezTo>
                  <a:lnTo>
                    <a:pt x="114" y="192"/>
                  </a:lnTo>
                  <a:close/>
                  <a:moveTo>
                    <a:pt x="34" y="121"/>
                  </a:moveTo>
                  <a:cubicBezTo>
                    <a:pt x="34" y="148"/>
                    <a:pt x="48" y="169"/>
                    <a:pt x="72" y="169"/>
                  </a:cubicBezTo>
                  <a:cubicBezTo>
                    <a:pt x="98" y="169"/>
                    <a:pt x="113" y="148"/>
                    <a:pt x="113" y="120"/>
                  </a:cubicBezTo>
                  <a:cubicBezTo>
                    <a:pt x="113" y="93"/>
                    <a:pt x="96" y="73"/>
                    <a:pt x="73" y="73"/>
                  </a:cubicBezTo>
                  <a:cubicBezTo>
                    <a:pt x="48" y="73"/>
                    <a:pt x="34" y="95"/>
                    <a:pt x="34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DB79744-BCDE-4081-899C-CB162316CD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75" y="1115"/>
              <a:ext cx="125" cy="250"/>
            </a:xfrm>
            <a:custGeom>
              <a:avLst/>
              <a:gdLst>
                <a:gd name="T0" fmla="*/ 30 w 72"/>
                <a:gd name="T1" fmla="*/ 3 h 145"/>
                <a:gd name="T2" fmla="*/ 30 w 72"/>
                <a:gd name="T3" fmla="*/ 13 h 145"/>
                <a:gd name="T4" fmla="*/ 30 w 72"/>
                <a:gd name="T5" fmla="*/ 23 h 145"/>
                <a:gd name="T6" fmla="*/ 64 w 72"/>
                <a:gd name="T7" fmla="*/ 0 h 145"/>
                <a:gd name="T8" fmla="*/ 72 w 72"/>
                <a:gd name="T9" fmla="*/ 1 h 145"/>
                <a:gd name="T10" fmla="*/ 72 w 72"/>
                <a:gd name="T11" fmla="*/ 32 h 145"/>
                <a:gd name="T12" fmla="*/ 63 w 72"/>
                <a:gd name="T13" fmla="*/ 31 h 145"/>
                <a:gd name="T14" fmla="*/ 33 w 72"/>
                <a:gd name="T15" fmla="*/ 78 h 145"/>
                <a:gd name="T16" fmla="*/ 33 w 72"/>
                <a:gd name="T17" fmla="*/ 145 h 145"/>
                <a:gd name="T18" fmla="*/ 0 w 72"/>
                <a:gd name="T19" fmla="*/ 145 h 145"/>
                <a:gd name="T20" fmla="*/ 0 w 72"/>
                <a:gd name="T21" fmla="*/ 29 h 145"/>
                <a:gd name="T22" fmla="*/ 0 w 72"/>
                <a:gd name="T23" fmla="*/ 3 h 145"/>
                <a:gd name="T24" fmla="*/ 30 w 72"/>
                <a:gd name="T25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5">
                  <a:moveTo>
                    <a:pt x="30" y="3"/>
                  </a:moveTo>
                  <a:cubicBezTo>
                    <a:pt x="30" y="13"/>
                    <a:pt x="30" y="13"/>
                    <a:pt x="30" y="13"/>
                  </a:cubicBezTo>
                  <a:cubicBezTo>
                    <a:pt x="30" y="16"/>
                    <a:pt x="30" y="20"/>
                    <a:pt x="30" y="23"/>
                  </a:cubicBezTo>
                  <a:cubicBezTo>
                    <a:pt x="35" y="8"/>
                    <a:pt x="48" y="0"/>
                    <a:pt x="64" y="0"/>
                  </a:cubicBezTo>
                  <a:cubicBezTo>
                    <a:pt x="68" y="0"/>
                    <a:pt x="70" y="1"/>
                    <a:pt x="72" y="1"/>
                  </a:cubicBezTo>
                  <a:cubicBezTo>
                    <a:pt x="72" y="32"/>
                    <a:pt x="72" y="32"/>
                    <a:pt x="72" y="32"/>
                  </a:cubicBezTo>
                  <a:cubicBezTo>
                    <a:pt x="70" y="31"/>
                    <a:pt x="66" y="31"/>
                    <a:pt x="63" y="31"/>
                  </a:cubicBezTo>
                  <a:cubicBezTo>
                    <a:pt x="37" y="31"/>
                    <a:pt x="33" y="49"/>
                    <a:pt x="33" y="78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0" y="12"/>
                    <a:pt x="0" y="3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BE31F44-5918-4F82-AFFA-9DF2912ACC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" y="1113"/>
              <a:ext cx="254" cy="259"/>
            </a:xfrm>
            <a:custGeom>
              <a:avLst/>
              <a:gdLst>
                <a:gd name="T0" fmla="*/ 147 w 147"/>
                <a:gd name="T1" fmla="*/ 75 h 150"/>
                <a:gd name="T2" fmla="*/ 73 w 147"/>
                <a:gd name="T3" fmla="*/ 150 h 150"/>
                <a:gd name="T4" fmla="*/ 0 w 147"/>
                <a:gd name="T5" fmla="*/ 75 h 150"/>
                <a:gd name="T6" fmla="*/ 73 w 147"/>
                <a:gd name="T7" fmla="*/ 0 h 150"/>
                <a:gd name="T8" fmla="*/ 147 w 147"/>
                <a:gd name="T9" fmla="*/ 75 h 150"/>
                <a:gd name="T10" fmla="*/ 33 w 147"/>
                <a:gd name="T11" fmla="*/ 75 h 150"/>
                <a:gd name="T12" fmla="*/ 73 w 147"/>
                <a:gd name="T13" fmla="*/ 123 h 150"/>
                <a:gd name="T14" fmla="*/ 112 w 147"/>
                <a:gd name="T15" fmla="*/ 75 h 150"/>
                <a:gd name="T16" fmla="*/ 73 w 147"/>
                <a:gd name="T17" fmla="*/ 27 h 150"/>
                <a:gd name="T18" fmla="*/ 33 w 147"/>
                <a:gd name="T19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150">
                  <a:moveTo>
                    <a:pt x="147" y="75"/>
                  </a:moveTo>
                  <a:cubicBezTo>
                    <a:pt x="147" y="119"/>
                    <a:pt x="118" y="150"/>
                    <a:pt x="73" y="150"/>
                  </a:cubicBezTo>
                  <a:cubicBezTo>
                    <a:pt x="27" y="150"/>
                    <a:pt x="0" y="119"/>
                    <a:pt x="0" y="75"/>
                  </a:cubicBezTo>
                  <a:cubicBezTo>
                    <a:pt x="0" y="31"/>
                    <a:pt x="29" y="0"/>
                    <a:pt x="73" y="0"/>
                  </a:cubicBezTo>
                  <a:cubicBezTo>
                    <a:pt x="118" y="0"/>
                    <a:pt x="147" y="31"/>
                    <a:pt x="147" y="75"/>
                  </a:cubicBezTo>
                  <a:close/>
                  <a:moveTo>
                    <a:pt x="33" y="75"/>
                  </a:moveTo>
                  <a:cubicBezTo>
                    <a:pt x="33" y="104"/>
                    <a:pt x="48" y="123"/>
                    <a:pt x="73" y="123"/>
                  </a:cubicBezTo>
                  <a:cubicBezTo>
                    <a:pt x="98" y="123"/>
                    <a:pt x="112" y="104"/>
                    <a:pt x="112" y="75"/>
                  </a:cubicBezTo>
                  <a:cubicBezTo>
                    <a:pt x="112" y="47"/>
                    <a:pt x="97" y="27"/>
                    <a:pt x="73" y="27"/>
                  </a:cubicBezTo>
                  <a:cubicBezTo>
                    <a:pt x="48" y="27"/>
                    <a:pt x="33" y="47"/>
                    <a:pt x="33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E8B76B2-DA99-453A-BF81-3D3B3D8CDE2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3" y="259"/>
              <a:ext cx="624" cy="624"/>
            </a:xfrm>
            <a:custGeom>
              <a:avLst/>
              <a:gdLst>
                <a:gd name="T0" fmla="*/ 180 w 361"/>
                <a:gd name="T1" fmla="*/ 0 h 361"/>
                <a:gd name="T2" fmla="*/ 9 w 361"/>
                <a:gd name="T3" fmla="*/ 0 h 361"/>
                <a:gd name="T4" fmla="*/ 0 w 361"/>
                <a:gd name="T5" fmla="*/ 10 h 361"/>
                <a:gd name="T6" fmla="*/ 9 w 361"/>
                <a:gd name="T7" fmla="*/ 19 h 361"/>
                <a:gd name="T8" fmla="*/ 171 w 361"/>
                <a:gd name="T9" fmla="*/ 181 h 361"/>
                <a:gd name="T10" fmla="*/ 9 w 361"/>
                <a:gd name="T11" fmla="*/ 343 h 361"/>
                <a:gd name="T12" fmla="*/ 0 w 361"/>
                <a:gd name="T13" fmla="*/ 352 h 361"/>
                <a:gd name="T14" fmla="*/ 9 w 361"/>
                <a:gd name="T15" fmla="*/ 361 h 361"/>
                <a:gd name="T16" fmla="*/ 180 w 361"/>
                <a:gd name="T17" fmla="*/ 361 h 361"/>
                <a:gd name="T18" fmla="*/ 361 w 361"/>
                <a:gd name="T19" fmla="*/ 181 h 361"/>
                <a:gd name="T20" fmla="*/ 180 w 361"/>
                <a:gd name="T21" fmla="*/ 0 h 361"/>
                <a:gd name="T22" fmla="*/ 150 w 361"/>
                <a:gd name="T23" fmla="*/ 341 h 361"/>
                <a:gd name="T24" fmla="*/ 247 w 361"/>
                <a:gd name="T25" fmla="*/ 181 h 361"/>
                <a:gd name="T26" fmla="*/ 150 w 361"/>
                <a:gd name="T27" fmla="*/ 21 h 361"/>
                <a:gd name="T28" fmla="*/ 285 w 361"/>
                <a:gd name="T29" fmla="*/ 181 h 361"/>
                <a:gd name="T30" fmla="*/ 150 w 361"/>
                <a:gd name="T31" fmla="*/ 341 h 361"/>
                <a:gd name="T32" fmla="*/ 189 w 361"/>
                <a:gd name="T33" fmla="*/ 181 h 361"/>
                <a:gd name="T34" fmla="*/ 93 w 361"/>
                <a:gd name="T35" fmla="*/ 21 h 361"/>
                <a:gd name="T36" fmla="*/ 228 w 361"/>
                <a:gd name="T37" fmla="*/ 181 h 361"/>
                <a:gd name="T38" fmla="*/ 93 w 361"/>
                <a:gd name="T39" fmla="*/ 341 h 361"/>
                <a:gd name="T40" fmla="*/ 189 w 361"/>
                <a:gd name="T41" fmla="*/ 181 h 361"/>
                <a:gd name="T42" fmla="*/ 207 w 361"/>
                <a:gd name="T43" fmla="*/ 341 h 361"/>
                <a:gd name="T44" fmla="*/ 304 w 361"/>
                <a:gd name="T45" fmla="*/ 181 h 361"/>
                <a:gd name="T46" fmla="*/ 207 w 361"/>
                <a:gd name="T47" fmla="*/ 21 h 361"/>
                <a:gd name="T48" fmla="*/ 342 w 361"/>
                <a:gd name="T49" fmla="*/ 181 h 361"/>
                <a:gd name="T50" fmla="*/ 207 w 361"/>
                <a:gd name="T51" fmla="*/ 34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1" h="361">
                  <a:moveTo>
                    <a:pt x="18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98" y="19"/>
                    <a:pt x="171" y="92"/>
                    <a:pt x="171" y="181"/>
                  </a:cubicBezTo>
                  <a:cubicBezTo>
                    <a:pt x="171" y="270"/>
                    <a:pt x="98" y="343"/>
                    <a:pt x="9" y="343"/>
                  </a:cubicBezTo>
                  <a:cubicBezTo>
                    <a:pt x="4" y="343"/>
                    <a:pt x="0" y="347"/>
                    <a:pt x="0" y="352"/>
                  </a:cubicBezTo>
                  <a:cubicBezTo>
                    <a:pt x="0" y="357"/>
                    <a:pt x="4" y="361"/>
                    <a:pt x="9" y="36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280" y="361"/>
                    <a:pt x="361" y="280"/>
                    <a:pt x="361" y="181"/>
                  </a:cubicBezTo>
                  <a:cubicBezTo>
                    <a:pt x="361" y="81"/>
                    <a:pt x="280" y="0"/>
                    <a:pt x="180" y="0"/>
                  </a:cubicBezTo>
                  <a:close/>
                  <a:moveTo>
                    <a:pt x="150" y="341"/>
                  </a:moveTo>
                  <a:cubicBezTo>
                    <a:pt x="207" y="310"/>
                    <a:pt x="247" y="250"/>
                    <a:pt x="247" y="181"/>
                  </a:cubicBezTo>
                  <a:cubicBezTo>
                    <a:pt x="247" y="112"/>
                    <a:pt x="207" y="51"/>
                    <a:pt x="150" y="21"/>
                  </a:cubicBezTo>
                  <a:cubicBezTo>
                    <a:pt x="227" y="34"/>
                    <a:pt x="285" y="101"/>
                    <a:pt x="285" y="181"/>
                  </a:cubicBezTo>
                  <a:cubicBezTo>
                    <a:pt x="285" y="261"/>
                    <a:pt x="227" y="328"/>
                    <a:pt x="150" y="341"/>
                  </a:cubicBezTo>
                  <a:close/>
                  <a:moveTo>
                    <a:pt x="189" y="181"/>
                  </a:moveTo>
                  <a:cubicBezTo>
                    <a:pt x="189" y="112"/>
                    <a:pt x="150" y="51"/>
                    <a:pt x="93" y="21"/>
                  </a:cubicBezTo>
                  <a:cubicBezTo>
                    <a:pt x="170" y="34"/>
                    <a:pt x="228" y="101"/>
                    <a:pt x="228" y="181"/>
                  </a:cubicBezTo>
                  <a:cubicBezTo>
                    <a:pt x="228" y="261"/>
                    <a:pt x="170" y="328"/>
                    <a:pt x="93" y="341"/>
                  </a:cubicBezTo>
                  <a:cubicBezTo>
                    <a:pt x="150" y="310"/>
                    <a:pt x="189" y="250"/>
                    <a:pt x="189" y="181"/>
                  </a:cubicBezTo>
                  <a:close/>
                  <a:moveTo>
                    <a:pt x="207" y="341"/>
                  </a:moveTo>
                  <a:cubicBezTo>
                    <a:pt x="264" y="310"/>
                    <a:pt x="304" y="250"/>
                    <a:pt x="304" y="181"/>
                  </a:cubicBezTo>
                  <a:cubicBezTo>
                    <a:pt x="304" y="112"/>
                    <a:pt x="264" y="51"/>
                    <a:pt x="207" y="21"/>
                  </a:cubicBezTo>
                  <a:cubicBezTo>
                    <a:pt x="284" y="34"/>
                    <a:pt x="342" y="101"/>
                    <a:pt x="342" y="181"/>
                  </a:cubicBezTo>
                  <a:cubicBezTo>
                    <a:pt x="342" y="261"/>
                    <a:pt x="284" y="328"/>
                    <a:pt x="207" y="3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25404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711" r:id="rId12"/>
    <p:sldLayoutId id="2147483710" r:id="rId13"/>
    <p:sldLayoutId id="2147483651" r:id="rId14"/>
    <p:sldLayoutId id="2147483677" r:id="rId15"/>
    <p:sldLayoutId id="2147483650" r:id="rId16"/>
    <p:sldLayoutId id="2147483652" r:id="rId17"/>
    <p:sldLayoutId id="2147483678" r:id="rId18"/>
    <p:sldLayoutId id="2147483661" r:id="rId19"/>
    <p:sldLayoutId id="2147483712" r:id="rId20"/>
    <p:sldLayoutId id="2147483662" r:id="rId21"/>
    <p:sldLayoutId id="2147483713" r:id="rId22"/>
    <p:sldLayoutId id="2147483654" r:id="rId23"/>
    <p:sldLayoutId id="2147483655" r:id="rId24"/>
    <p:sldLayoutId id="2147483663" r:id="rId25"/>
    <p:sldLayoutId id="2147483666" r:id="rId26"/>
    <p:sldLayoutId id="2147483664" r:id="rId27"/>
    <p:sldLayoutId id="2147483665" r:id="rId28"/>
    <p:sldLayoutId id="2147483660" r:id="rId29"/>
    <p:sldLayoutId id="2147483715" r:id="rId30"/>
    <p:sldLayoutId id="2147483720" r:id="rId31"/>
    <p:sldLayoutId id="2147483721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ct val="90000"/>
        </a:lnSpc>
        <a:spcBef>
          <a:spcPts val="1000"/>
        </a:spcBef>
        <a:buClrTx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358775" indent="-1778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541338" indent="-182563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717550" indent="-176213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253" userDrawn="1">
          <p15:clr>
            <a:srgbClr val="F26B43"/>
          </p15:clr>
        </p15:guide>
        <p15:guide id="2" orient="horz" pos="278" userDrawn="1">
          <p15:clr>
            <a:srgbClr val="F26B43"/>
          </p15:clr>
        </p15:guide>
        <p15:guide id="3" orient="horz" pos="618" userDrawn="1">
          <p15:clr>
            <a:srgbClr val="F26B43"/>
          </p15:clr>
        </p15:guide>
        <p15:guide id="4" orient="horz" pos="3884" userDrawn="1">
          <p15:clr>
            <a:srgbClr val="F26B43"/>
          </p15:clr>
        </p15:guide>
        <p15:guide id="7" pos="302" userDrawn="1">
          <p15:clr>
            <a:srgbClr val="F26B43"/>
          </p15:clr>
        </p15:guide>
        <p15:guide id="8" pos="7378" userDrawn="1">
          <p15:clr>
            <a:srgbClr val="F26B43"/>
          </p15:clr>
        </p15:guide>
        <p15:guide id="9" orient="horz" pos="4178" userDrawn="1">
          <p15:clr>
            <a:srgbClr val="F26B43"/>
          </p15:clr>
        </p15:guide>
        <p15:guide id="10" orient="horz" pos="40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7.pn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E43FF35-3FEB-4CDB-8C2A-BE9ED95F1DF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026447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E43FF35-3FEB-4CDB-8C2A-BE9ED95F1D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8117538D-6020-44C3-8EF7-6F6EAD4F706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6200" dirty="0">
              <a:latin typeface="Ivar Display Hydro" panose="00000500000000000000" pitchFamily="50" charset="0"/>
              <a:ea typeface="+mj-ea"/>
              <a:cs typeface="+mj-cs"/>
              <a:sym typeface="Ivar Display Hydro" panose="00000500000000000000" pitchFamily="50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91AD19-D819-4CB0-A336-68050C82C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7173" y="2602523"/>
            <a:ext cx="10355713" cy="2109520"/>
          </a:xfrm>
        </p:spPr>
        <p:txBody>
          <a:bodyPr/>
          <a:lstStyle/>
          <a:p>
            <a:r>
              <a:rPr lang="en-GB" b="1" dirty="0"/>
              <a:t>Industrial Decarbonisation - The Next Challenge</a:t>
            </a:r>
            <a:r>
              <a:rPr lang="en-US" b="1" dirty="0"/>
              <a:t>’</a:t>
            </a:r>
            <a:r>
              <a:rPr lang="en-US" dirty="0"/>
              <a:t>Carbon: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0FA8D1-4090-42F5-A771-ACCA34B1FC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Climate Summit Lisbon</a:t>
            </a:r>
          </a:p>
          <a:p>
            <a:r>
              <a:rPr lang="en-US" dirty="0" err="1"/>
              <a:t>Norsk</a:t>
            </a:r>
            <a:r>
              <a:rPr lang="en-US" dirty="0"/>
              <a:t> Hydro Ltd. </a:t>
            </a:r>
          </a:p>
          <a:p>
            <a:r>
              <a:rPr lang="en-US" dirty="0"/>
              <a:t>Liv Rathe</a:t>
            </a:r>
          </a:p>
        </p:txBody>
      </p:sp>
    </p:spTree>
    <p:extLst>
      <p:ext uri="{BB962C8B-B14F-4D97-AF65-F5344CB8AC3E}">
        <p14:creationId xmlns:p14="http://schemas.microsoft.com/office/powerpoint/2010/main" val="3624933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5CB88-9BE6-4C37-8E68-033C8A2EB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Conclusion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58669-A2EA-4561-937A-EDB953DD2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sz="1800" dirty="0"/>
              <a:t> </a:t>
            </a:r>
            <a:br>
              <a:rPr lang="nb-NO" sz="1800" dirty="0"/>
            </a:br>
            <a:endParaRPr lang="nb-NO" sz="1800" dirty="0"/>
          </a:p>
          <a:p>
            <a:endParaRPr lang="nb-NO" sz="1800" dirty="0"/>
          </a:p>
          <a:p>
            <a:endParaRPr lang="nb-NO" sz="1800" dirty="0"/>
          </a:p>
          <a:p>
            <a:endParaRPr lang="nb-NO" sz="1800" dirty="0"/>
          </a:p>
          <a:p>
            <a:endParaRPr lang="nb-NO" sz="1800" dirty="0"/>
          </a:p>
          <a:p>
            <a:endParaRPr lang="nb-NO" sz="1800" dirty="0"/>
          </a:p>
          <a:p>
            <a:endParaRPr lang="nb-NO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D89FD7-66E2-42AB-ADF6-5054824DD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10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A6F22A-E9BA-4166-BECB-1592FC7C7E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063F70-7B72-413F-87F4-49E6C3B163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1D947B-EEBB-4F91-93AA-40A1DF883E18}"/>
              </a:ext>
            </a:extLst>
          </p:cNvPr>
          <p:cNvSpPr/>
          <p:nvPr/>
        </p:nvSpPr>
        <p:spPr>
          <a:xfrm>
            <a:off x="504497" y="1757982"/>
            <a:ext cx="10021610" cy="63004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chemeClr val="tx1"/>
                </a:solidFill>
              </a:rPr>
              <a:t>New </a:t>
            </a:r>
            <a:r>
              <a:rPr lang="nb-NO" dirty="0" err="1">
                <a:solidFill>
                  <a:schemeClr val="tx1"/>
                </a:solidFill>
              </a:rPr>
              <a:t>climate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regulation</a:t>
            </a:r>
            <a:r>
              <a:rPr lang="nb-NO" dirty="0">
                <a:solidFill>
                  <a:schemeClr val="tx1"/>
                </a:solidFill>
              </a:rPr>
              <a:t> as ETS </a:t>
            </a:r>
            <a:r>
              <a:rPr lang="nb-NO" dirty="0" err="1">
                <a:solidFill>
                  <a:schemeClr val="tx1"/>
                </a:solidFill>
              </a:rPr>
              <a:t>could</a:t>
            </a:r>
            <a:r>
              <a:rPr lang="nb-NO" dirty="0">
                <a:solidFill>
                  <a:schemeClr val="tx1"/>
                </a:solidFill>
              </a:rPr>
              <a:t> drive </a:t>
            </a:r>
            <a:r>
              <a:rPr lang="nb-NO" dirty="0" err="1">
                <a:solidFill>
                  <a:schemeClr val="tx1"/>
                </a:solidFill>
              </a:rPr>
              <a:t>technology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development</a:t>
            </a:r>
            <a:r>
              <a:rPr lang="nb-NO" dirty="0">
                <a:solidFill>
                  <a:schemeClr val="tx1"/>
                </a:solidFill>
              </a:rPr>
              <a:t>.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2B5CF2-E456-44EB-BD22-5F034655AF20}"/>
              </a:ext>
            </a:extLst>
          </p:cNvPr>
          <p:cNvSpPr/>
          <p:nvPr/>
        </p:nvSpPr>
        <p:spPr>
          <a:xfrm>
            <a:off x="465345" y="2935139"/>
            <a:ext cx="9976680" cy="11323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 err="1">
                <a:solidFill>
                  <a:schemeClr val="tx1"/>
                </a:solidFill>
              </a:rPr>
              <a:t>But</a:t>
            </a:r>
            <a:r>
              <a:rPr lang="nb-NO" dirty="0">
                <a:solidFill>
                  <a:schemeClr val="tx1"/>
                </a:solidFill>
              </a:rPr>
              <a:t>:</a:t>
            </a:r>
          </a:p>
          <a:p>
            <a:r>
              <a:rPr lang="nb-NO" dirty="0">
                <a:solidFill>
                  <a:schemeClr val="tx1"/>
                </a:solidFill>
              </a:rPr>
              <a:t>:	</a:t>
            </a:r>
            <a:r>
              <a:rPr lang="nb-NO" dirty="0" err="1">
                <a:solidFill>
                  <a:schemeClr val="tx1"/>
                </a:solidFill>
              </a:rPr>
              <a:t>Currently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no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low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carbon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technology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exist</a:t>
            </a:r>
            <a:r>
              <a:rPr lang="nb-NO" dirty="0">
                <a:solidFill>
                  <a:schemeClr val="tx1"/>
                </a:solidFill>
              </a:rPr>
              <a:t>.</a:t>
            </a:r>
          </a:p>
          <a:p>
            <a:r>
              <a:rPr lang="nb-NO" dirty="0">
                <a:solidFill>
                  <a:schemeClr val="tx1"/>
                </a:solidFill>
              </a:rPr>
              <a:t>	</a:t>
            </a:r>
            <a:r>
              <a:rPr lang="nb-NO" dirty="0" err="1">
                <a:solidFill>
                  <a:schemeClr val="tx1"/>
                </a:solidFill>
              </a:rPr>
              <a:t>Expensive</a:t>
            </a:r>
            <a:r>
              <a:rPr lang="nb-NO" dirty="0">
                <a:solidFill>
                  <a:schemeClr val="tx1"/>
                </a:solidFill>
              </a:rPr>
              <a:t> to </a:t>
            </a:r>
            <a:r>
              <a:rPr lang="nb-NO" dirty="0" err="1">
                <a:solidFill>
                  <a:schemeClr val="tx1"/>
                </a:solidFill>
              </a:rPr>
              <a:t>develop</a:t>
            </a:r>
            <a:r>
              <a:rPr lang="nb-NO" dirty="0">
                <a:solidFill>
                  <a:schemeClr val="tx1"/>
                </a:solidFill>
              </a:rPr>
              <a:t> and </a:t>
            </a:r>
            <a:r>
              <a:rPr lang="nb-NO" dirty="0" err="1">
                <a:solidFill>
                  <a:schemeClr val="tx1"/>
                </a:solidFill>
              </a:rPr>
              <a:t>even</a:t>
            </a:r>
            <a:r>
              <a:rPr lang="nb-NO" dirty="0">
                <a:solidFill>
                  <a:schemeClr val="tx1"/>
                </a:solidFill>
              </a:rPr>
              <a:t> more </a:t>
            </a:r>
            <a:r>
              <a:rPr lang="nb-NO" dirty="0" err="1">
                <a:solidFill>
                  <a:schemeClr val="tx1"/>
                </a:solidFill>
              </a:rPr>
              <a:t>expensive</a:t>
            </a:r>
            <a:r>
              <a:rPr lang="nb-NO" dirty="0">
                <a:solidFill>
                  <a:schemeClr val="tx1"/>
                </a:solidFill>
              </a:rPr>
              <a:t> to </a:t>
            </a:r>
            <a:r>
              <a:rPr lang="nb-NO" dirty="0" err="1">
                <a:solidFill>
                  <a:schemeClr val="tx1"/>
                </a:solidFill>
              </a:rPr>
              <a:t>implement</a:t>
            </a:r>
            <a:r>
              <a:rPr lang="nb-NO" dirty="0">
                <a:solidFill>
                  <a:schemeClr val="tx1"/>
                </a:solidFill>
              </a:rPr>
              <a:t>. 	</a:t>
            </a:r>
          </a:p>
          <a:p>
            <a:r>
              <a:rPr lang="nb-NO" dirty="0">
                <a:solidFill>
                  <a:schemeClr val="tx1"/>
                </a:solidFill>
              </a:rPr>
              <a:t>	</a:t>
            </a:r>
            <a:r>
              <a:rPr lang="nb-NO" dirty="0" err="1">
                <a:solidFill>
                  <a:schemeClr val="tx1"/>
                </a:solidFill>
              </a:rPr>
              <a:t>Require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comprehensive</a:t>
            </a:r>
            <a:r>
              <a:rPr lang="nb-NO" dirty="0">
                <a:solidFill>
                  <a:schemeClr val="tx1"/>
                </a:solidFill>
              </a:rPr>
              <a:t> R&amp;D </a:t>
            </a:r>
            <a:r>
              <a:rPr lang="nb-NO" dirty="0" err="1">
                <a:solidFill>
                  <a:schemeClr val="tx1"/>
                </a:solidFill>
              </a:rPr>
              <a:t>resources</a:t>
            </a:r>
            <a:r>
              <a:rPr lang="nb-NO" dirty="0">
                <a:solidFill>
                  <a:schemeClr val="tx1"/>
                </a:solidFill>
              </a:rPr>
              <a:t>, </a:t>
            </a:r>
            <a:r>
              <a:rPr lang="nb-NO" dirty="0" err="1">
                <a:solidFill>
                  <a:schemeClr val="tx1"/>
                </a:solidFill>
              </a:rPr>
              <a:t>including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piloting</a:t>
            </a:r>
            <a:r>
              <a:rPr lang="nb-NO" dirty="0">
                <a:solidFill>
                  <a:schemeClr val="tx1"/>
                </a:solidFill>
              </a:rPr>
              <a:t> and </a:t>
            </a:r>
            <a:r>
              <a:rPr lang="nb-NO" dirty="0" err="1">
                <a:solidFill>
                  <a:schemeClr val="tx1"/>
                </a:solidFill>
              </a:rPr>
              <a:t>implementation</a:t>
            </a:r>
            <a:r>
              <a:rPr lang="nb-NO" dirty="0"/>
              <a:t>.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515256-97C3-4214-82C9-8A6E928A2192}"/>
              </a:ext>
            </a:extLst>
          </p:cNvPr>
          <p:cNvSpPr/>
          <p:nvPr/>
        </p:nvSpPr>
        <p:spPr>
          <a:xfrm>
            <a:off x="515003" y="4574763"/>
            <a:ext cx="10021610" cy="63004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>
                <a:solidFill>
                  <a:schemeClr val="tx1"/>
                </a:solidFill>
              </a:rPr>
              <a:t>And:</a:t>
            </a:r>
          </a:p>
          <a:p>
            <a:r>
              <a:rPr lang="nb-NO" dirty="0">
                <a:solidFill>
                  <a:schemeClr val="tx1"/>
                </a:solidFill>
              </a:rPr>
              <a:t>	Risk is </a:t>
            </a:r>
            <a:r>
              <a:rPr lang="nb-NO" dirty="0" err="1">
                <a:solidFill>
                  <a:schemeClr val="tx1"/>
                </a:solidFill>
              </a:rPr>
              <a:t>high</a:t>
            </a:r>
            <a:r>
              <a:rPr lang="nb-NO" dirty="0">
                <a:solidFill>
                  <a:schemeClr val="tx1"/>
                </a:solidFill>
              </a:rPr>
              <a:t> for </a:t>
            </a:r>
            <a:r>
              <a:rPr lang="nb-NO" dirty="0" err="1">
                <a:solidFill>
                  <a:schemeClr val="tx1"/>
                </a:solidFill>
              </a:rPr>
              <a:t>carbon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leakage</a:t>
            </a:r>
            <a:r>
              <a:rPr lang="nb-NO" dirty="0">
                <a:solidFill>
                  <a:schemeClr val="tx1"/>
                </a:solidFill>
              </a:rPr>
              <a:t> to areas </a:t>
            </a:r>
            <a:r>
              <a:rPr lang="nb-NO" dirty="0" err="1">
                <a:solidFill>
                  <a:schemeClr val="tx1"/>
                </a:solidFill>
              </a:rPr>
              <a:t>with</a:t>
            </a:r>
            <a:r>
              <a:rPr lang="nb-NO" dirty="0">
                <a:solidFill>
                  <a:schemeClr val="tx1"/>
                </a:solidFill>
              </a:rPr>
              <a:t> less </a:t>
            </a:r>
            <a:r>
              <a:rPr lang="nb-NO" dirty="0" err="1">
                <a:solidFill>
                  <a:schemeClr val="tx1"/>
                </a:solidFill>
              </a:rPr>
              <a:t>strict</a:t>
            </a:r>
            <a:r>
              <a:rPr lang="nb-NO" dirty="0">
                <a:solidFill>
                  <a:schemeClr val="tx1"/>
                </a:solidFill>
              </a:rPr>
              <a:t> or </a:t>
            </a:r>
            <a:r>
              <a:rPr lang="nb-NO" dirty="0" err="1">
                <a:solidFill>
                  <a:schemeClr val="tx1"/>
                </a:solidFill>
              </a:rPr>
              <a:t>no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carbon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 err="1">
                <a:solidFill>
                  <a:schemeClr val="tx1"/>
                </a:solidFill>
              </a:rPr>
              <a:t>regulation</a:t>
            </a:r>
            <a:r>
              <a:rPr lang="nb-NO" dirty="0">
                <a:solidFill>
                  <a:schemeClr val="tx1"/>
                </a:solidFill>
              </a:rPr>
              <a:t> </a:t>
            </a:r>
            <a:r>
              <a:rPr lang="nb-NO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07607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727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9355" y="426212"/>
            <a:ext cx="11593289" cy="720725"/>
          </a:xfrm>
        </p:spPr>
        <p:txBody>
          <a:bodyPr/>
          <a:lstStyle/>
          <a:p>
            <a:pPr marL="1587" lvl="1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en-US" sz="2800" b="1" kern="1200" dirty="0" err="1">
                <a:solidFill>
                  <a:schemeClr val="tx2"/>
                </a:solidFill>
                <a:latin typeface="+mn-lt"/>
                <a:ea typeface="+mj-ea"/>
                <a:cs typeface="+mj-cs"/>
              </a:rPr>
              <a:t>Norsk</a:t>
            </a:r>
            <a:r>
              <a:rPr lang="en-US" sz="2800" b="1" kern="12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 Hydro, </a:t>
            </a:r>
            <a:r>
              <a:rPr lang="en-US" sz="2800" b="1" kern="1200" dirty="0" err="1">
                <a:solidFill>
                  <a:schemeClr val="tx2"/>
                </a:solidFill>
                <a:latin typeface="+mn-lt"/>
                <a:ea typeface="+mj-ea"/>
                <a:cs typeface="+mj-cs"/>
              </a:rPr>
              <a:t>aluminium</a:t>
            </a:r>
            <a:r>
              <a:rPr lang="en-US" sz="2800" b="1" kern="12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 mainly based on renewable electricity</a:t>
            </a:r>
            <a:br>
              <a:rPr lang="en-US" sz="2800" dirty="0">
                <a:solidFill>
                  <a:schemeClr val="tx1"/>
                </a:solidFill>
              </a:rPr>
            </a:br>
            <a:endParaRPr lang="nb-NO" sz="2600" dirty="0">
              <a:solidFill>
                <a:schemeClr val="tx1"/>
              </a:solidFill>
            </a:endParaRPr>
          </a:p>
        </p:txBody>
      </p:sp>
      <p:sp>
        <p:nvSpPr>
          <p:cNvPr id="49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64118" y="6309321"/>
            <a:ext cx="531349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999999"/>
                </a:solidFill>
              </a:rPr>
              <a:t>(</a:t>
            </a:r>
            <a:fld id="{8B5B66F9-97D0-4D20-AE21-3FBD1C54D3DF}" type="slidenum">
              <a:rPr lang="en-US">
                <a:solidFill>
                  <a:srgbClr val="999999"/>
                </a:solidFill>
              </a:rPr>
              <a:pPr>
                <a:defRPr/>
              </a:pPr>
              <a:t>2</a:t>
            </a:fld>
            <a:r>
              <a:rPr lang="en-US" dirty="0">
                <a:solidFill>
                  <a:srgbClr val="999999"/>
                </a:solidFill>
              </a:rPr>
              <a:t>)</a:t>
            </a:r>
          </a:p>
        </p:txBody>
      </p:sp>
      <p:sp>
        <p:nvSpPr>
          <p:cNvPr id="525" name="TextBox 524"/>
          <p:cNvSpPr txBox="1"/>
          <p:nvPr/>
        </p:nvSpPr>
        <p:spPr>
          <a:xfrm>
            <a:off x="7042212" y="1989137"/>
            <a:ext cx="4740956" cy="308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AFBC21"/>
              </a:buClr>
              <a:buSzPct val="60000"/>
            </a:pPr>
            <a:r>
              <a:rPr lang="en-US" sz="1400" b="1" dirty="0"/>
              <a:t>Europe’s largest aluminium producer</a:t>
            </a:r>
          </a:p>
          <a:p>
            <a:pPr marL="114300" lvl="1" indent="-112713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</a:pPr>
            <a:r>
              <a:rPr lang="en-US" sz="1400" dirty="0"/>
              <a:t>Primary production in Norway, Germany and Slovakia</a:t>
            </a:r>
          </a:p>
          <a:p>
            <a:pPr marL="114300" lvl="1" indent="-112713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</a:pPr>
            <a:r>
              <a:rPr lang="en-US" sz="1400" dirty="0"/>
              <a:t>Rolling mills in Germany and Norway </a:t>
            </a:r>
          </a:p>
          <a:p>
            <a:pPr marL="114300" lvl="1" indent="-112713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</a:pPr>
            <a:r>
              <a:rPr lang="en-US" sz="1400" dirty="0"/>
              <a:t>World leader in extruded solutions</a:t>
            </a:r>
          </a:p>
          <a:p>
            <a:pPr marL="114289" lvl="1" indent="-112702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</a:pPr>
            <a:r>
              <a:rPr lang="en-US" sz="1400" dirty="0"/>
              <a:t>European recycling facilities</a:t>
            </a:r>
            <a:br>
              <a:rPr lang="en-US" sz="1400" dirty="0"/>
            </a:br>
            <a:endParaRPr lang="en-US" sz="1400" dirty="0"/>
          </a:p>
          <a:p>
            <a:pPr marL="114289" lvl="1" indent="-112702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</a:pPr>
            <a:r>
              <a:rPr lang="en-US" sz="1400" b="1" dirty="0"/>
              <a:t>World most exposed to ETS: 65% of primary production in EU ETS, and 71% in an ETS scheme.</a:t>
            </a:r>
          </a:p>
          <a:p>
            <a:pPr marL="1587" lvl="1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endParaRPr lang="en-US" sz="1400" b="1" dirty="0"/>
          </a:p>
          <a:p>
            <a:pPr marL="1587" lvl="1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r>
              <a:rPr lang="en-US" sz="1400" b="1" dirty="0"/>
              <a:t>Electricity sourcing in Europe</a:t>
            </a:r>
          </a:p>
          <a:p>
            <a:pPr marL="114300" lvl="1" indent="-112713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</a:pPr>
            <a:r>
              <a:rPr lang="en-US" sz="1100" dirty="0"/>
              <a:t>10 </a:t>
            </a:r>
            <a:r>
              <a:rPr lang="en-US" sz="1100" dirty="0" err="1"/>
              <a:t>TWh</a:t>
            </a:r>
            <a:r>
              <a:rPr lang="en-US" sz="1100" dirty="0"/>
              <a:t> hydropower production</a:t>
            </a:r>
          </a:p>
          <a:p>
            <a:pPr marL="114300" lvl="1" indent="-112713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</a:pPr>
            <a:r>
              <a:rPr lang="en-US" sz="1100" dirty="0"/>
              <a:t>20 </a:t>
            </a:r>
            <a:r>
              <a:rPr lang="en-US" sz="1100" dirty="0" err="1"/>
              <a:t>TWh</a:t>
            </a:r>
            <a:r>
              <a:rPr lang="en-US" sz="1100" dirty="0"/>
              <a:t> consumption in Europe</a:t>
            </a:r>
          </a:p>
          <a:p>
            <a:pPr marL="114300" lvl="1" indent="-112713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 typeface="Verdana" pitchFamily="34" charset="0"/>
              <a:buChar char="•"/>
            </a:pPr>
            <a:r>
              <a:rPr lang="en-US" sz="1100" dirty="0"/>
              <a:t>Hydro entered up to 30 years PPA of total 4.5 </a:t>
            </a:r>
            <a:r>
              <a:rPr lang="en-US" sz="1100" dirty="0" err="1"/>
              <a:t>TWh</a:t>
            </a:r>
            <a:r>
              <a:rPr lang="en-US" sz="1100" dirty="0"/>
              <a:t>  onshore wind</a:t>
            </a:r>
          </a:p>
          <a:p>
            <a:pPr marL="1587" lvl="1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</a:pPr>
            <a:endParaRPr lang="en-US" sz="1100" b="1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08833" y="1091439"/>
            <a:ext cx="10890286" cy="349526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In Europe 90% of our electricity consumption is from non-CO</a:t>
            </a:r>
            <a:r>
              <a:rPr lang="en-US" sz="1800" baseline="-25000" dirty="0">
                <a:solidFill>
                  <a:schemeClr val="tx2"/>
                </a:solidFill>
              </a:rPr>
              <a:t>2</a:t>
            </a:r>
            <a:r>
              <a:rPr lang="en-US" sz="1800" dirty="0">
                <a:solidFill>
                  <a:schemeClr val="tx2"/>
                </a:solidFill>
              </a:rPr>
              <a:t> emitting generation, while 100% is impacted by CO</a:t>
            </a:r>
            <a:r>
              <a:rPr lang="en-US" sz="1800" baseline="-25000" dirty="0">
                <a:solidFill>
                  <a:schemeClr val="tx2"/>
                </a:solidFill>
              </a:rPr>
              <a:t>2</a:t>
            </a:r>
            <a:r>
              <a:rPr lang="en-US" sz="1800" dirty="0">
                <a:solidFill>
                  <a:schemeClr val="tx2"/>
                </a:solidFill>
              </a:rPr>
              <a:t> costs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D85205-45DF-4D95-8579-45D37186E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80000">
            <a:off x="475381" y="1971229"/>
            <a:ext cx="5977947" cy="3918019"/>
          </a:xfrm>
          <a:prstGeom prst="rect">
            <a:avLst/>
          </a:prstGeom>
          <a:effectLst>
            <a:outerShdw blurRad="228600" dist="88900" dir="240000" algn="ctr" rotWithShape="0">
              <a:srgbClr val="000000">
                <a:alpha val="3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872050-D401-4CF9-B316-0C6A506CBECD}"/>
              </a:ext>
            </a:extLst>
          </p:cNvPr>
          <p:cNvSpPr txBox="1"/>
          <p:nvPr/>
        </p:nvSpPr>
        <p:spPr>
          <a:xfrm rot="21423673">
            <a:off x="767102" y="5737634"/>
            <a:ext cx="1077441" cy="14406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rmAutofit/>
          </a:bodyPr>
          <a:lstStyle/>
          <a:p>
            <a:pPr defTabSz="914377">
              <a:spcBef>
                <a:spcPts val="700"/>
              </a:spcBef>
              <a:spcAft>
                <a:spcPts val="700"/>
              </a:spcAft>
              <a:buClr>
                <a:schemeClr val="tx2"/>
              </a:buClr>
              <a:buSzPct val="110000"/>
            </a:pPr>
            <a:r>
              <a:rPr lang="en-US" sz="600" dirty="0"/>
              <a:t>Extruded products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2044189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EEB8BA80-9BA8-4056-9114-1D02294656D5}"/>
              </a:ext>
            </a:extLst>
          </p:cNvPr>
          <p:cNvSpPr/>
          <p:nvPr/>
        </p:nvSpPr>
        <p:spPr bwMode="auto">
          <a:xfrm>
            <a:off x="836886" y="1485408"/>
            <a:ext cx="4228772" cy="3557587"/>
          </a:xfrm>
          <a:prstGeom prst="rect">
            <a:avLst/>
          </a:prstGeom>
          <a:solidFill>
            <a:srgbClr val="999999">
              <a:lumMod val="20000"/>
              <a:lumOff val="80000"/>
            </a:srgbClr>
          </a:solidFill>
          <a:ln w="635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</p:txBody>
      </p:sp>
      <p:pic>
        <p:nvPicPr>
          <p:cNvPr id="446467" name="Picture 21">
            <a:extLst>
              <a:ext uri="{FF2B5EF4-FFF2-40B4-BE49-F238E27FC236}">
                <a16:creationId xmlns:a16="http://schemas.microsoft.com/office/drawing/2014/main" id="{3CCF311E-2402-4E20-8DFE-22F13081F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11" y="4090988"/>
            <a:ext cx="12065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6469" name="Title 1">
            <a:extLst>
              <a:ext uri="{FF2B5EF4-FFF2-40B4-BE49-F238E27FC236}">
                <a16:creationId xmlns:a16="http://schemas.microsoft.com/office/drawing/2014/main" id="{7764F6F6-2DEF-4E77-95FB-4FE71EC63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476250"/>
            <a:ext cx="108029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>
              <a:spcBef>
                <a:spcPct val="20000"/>
              </a:spcBef>
              <a:buChar char="•"/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2813" rtl="0" eaLnBrk="1" fontAlgn="base" latinLnBrk="0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b-NO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Increased urgency and focus on industrial emissions</a:t>
            </a:r>
            <a:endParaRPr kumimoji="0" lang="en-GB" altLang="nb-NO" sz="32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6470" name="Content Placeholder 6">
            <a:extLst>
              <a:ext uri="{FF2B5EF4-FFF2-40B4-BE49-F238E27FC236}">
                <a16:creationId xmlns:a16="http://schemas.microsoft.com/office/drawing/2014/main" id="{97CB3B86-08B4-4DE6-B36F-B3C06ACB6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2713" y="4365625"/>
            <a:ext cx="122396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20000"/>
              </a:spcBef>
              <a:buChar char="•"/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404813" indent="-212725" defTabSz="912813">
              <a:spcBef>
                <a:spcPct val="20000"/>
              </a:spcBef>
              <a:buChar char="–"/>
              <a:defRPr sz="28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8163" indent="-176213" defTabSz="912813">
              <a:spcBef>
                <a:spcPct val="20000"/>
              </a:spcBef>
              <a:buChar char="•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8613" indent="-227013" defTabSz="912813">
              <a:spcBef>
                <a:spcPct val="20000"/>
              </a:spcBef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5813" indent="-227013" defTabSz="912813">
              <a:spcBef>
                <a:spcPct val="20000"/>
              </a:spcBef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30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02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74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46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999999"/>
              </a:buClr>
              <a:buSzPct val="110000"/>
              <a:buFontTx/>
              <a:buNone/>
              <a:tabLst/>
              <a:defRPr/>
            </a:pPr>
            <a:r>
              <a:rPr kumimoji="0" lang="en-GB" altLang="nb-NO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Text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D127B42-8BA7-4D60-8251-AB1B5BAEC9C3}"/>
              </a:ext>
            </a:extLst>
          </p:cNvPr>
          <p:cNvSpPr/>
          <p:nvPr/>
        </p:nvSpPr>
        <p:spPr bwMode="auto">
          <a:xfrm>
            <a:off x="6858000" y="1490663"/>
            <a:ext cx="4638676" cy="3557587"/>
          </a:xfrm>
          <a:prstGeom prst="rect">
            <a:avLst/>
          </a:prstGeom>
          <a:solidFill>
            <a:srgbClr val="999999">
              <a:lumMod val="20000"/>
              <a:lumOff val="80000"/>
            </a:srgbClr>
          </a:solidFill>
          <a:ln w="635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446472" name="Content Placeholder 6">
            <a:extLst>
              <a:ext uri="{FF2B5EF4-FFF2-40B4-BE49-F238E27FC236}">
                <a16:creationId xmlns:a16="http://schemas.microsoft.com/office/drawing/2014/main" id="{7E39595F-339D-49D7-BBF5-4C9F23C6C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0004" y="1557338"/>
            <a:ext cx="3626672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20000"/>
              </a:spcBef>
              <a:buChar char="•"/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404813" indent="-212725" defTabSz="912813">
              <a:spcBef>
                <a:spcPct val="20000"/>
              </a:spcBef>
              <a:buChar char="–"/>
              <a:defRPr sz="28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8163" indent="-176213" defTabSz="912813">
              <a:spcBef>
                <a:spcPct val="20000"/>
              </a:spcBef>
              <a:buChar char="•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8613" indent="-227013" defTabSz="912813">
              <a:spcBef>
                <a:spcPct val="20000"/>
              </a:spcBef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5813" indent="-227013" defTabSz="912813">
              <a:spcBef>
                <a:spcPct val="20000"/>
              </a:spcBef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30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02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74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46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999999"/>
              </a:buClr>
              <a:buSzPct val="110000"/>
              <a:buFontTx/>
              <a:buNone/>
              <a:tabLst/>
              <a:defRPr/>
            </a:pPr>
            <a:r>
              <a:rPr kumimoji="0" lang="en-GB" altLang="nb-NO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Customer driven competition </a:t>
            </a:r>
          </a:p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999999"/>
              </a:buClr>
              <a:buSzPct val="110000"/>
              <a:buFontTx/>
              <a:buChar char="•"/>
              <a:tabLst/>
              <a:defRPr/>
            </a:pPr>
            <a:r>
              <a:rPr kumimoji="0" lang="en-GB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Competition btw peers on footprint </a:t>
            </a:r>
          </a:p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999999"/>
              </a:buClr>
              <a:buSzPct val="110000"/>
              <a:buFontTx/>
              <a:buChar char="•"/>
              <a:tabLst/>
              <a:defRPr/>
            </a:pPr>
            <a:r>
              <a:rPr kumimoji="0" lang="en-GB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Requirements from customers on transparency and low footprint</a:t>
            </a:r>
          </a:p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999999"/>
              </a:buClr>
              <a:buSzPct val="110000"/>
              <a:buFontTx/>
              <a:buNone/>
              <a:tabLst/>
              <a:defRPr/>
            </a:pPr>
            <a:endParaRPr kumimoji="0" lang="en-GB" alt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6473" name="Content Placeholder 6">
            <a:extLst>
              <a:ext uri="{FF2B5EF4-FFF2-40B4-BE49-F238E27FC236}">
                <a16:creationId xmlns:a16="http://schemas.microsoft.com/office/drawing/2014/main" id="{E2C76116-9E2F-4628-B73B-8805045D4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445" y="1557338"/>
            <a:ext cx="40092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20000"/>
              </a:spcBef>
              <a:buChar char="•"/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404813" indent="-212725" defTabSz="912813">
              <a:spcBef>
                <a:spcPct val="20000"/>
              </a:spcBef>
              <a:buChar char="–"/>
              <a:defRPr sz="28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8163" indent="-176213" defTabSz="912813">
              <a:spcBef>
                <a:spcPct val="20000"/>
              </a:spcBef>
              <a:buChar char="•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8613" indent="-227013" defTabSz="912813">
              <a:spcBef>
                <a:spcPct val="20000"/>
              </a:spcBef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5813" indent="-227013" defTabSz="912813">
              <a:spcBef>
                <a:spcPct val="20000"/>
              </a:spcBef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30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02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74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46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999999"/>
              </a:buClr>
              <a:buSzPct val="110000"/>
              <a:buFontTx/>
              <a:buNone/>
              <a:tabLst/>
              <a:defRPr/>
            </a:pPr>
            <a:r>
              <a:rPr kumimoji="0" lang="en-GB" altLang="nb-NO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Intensified competition among materials </a:t>
            </a:r>
          </a:p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999999"/>
              </a:buClr>
              <a:buSzPct val="110000"/>
              <a:buFontTx/>
              <a:buNone/>
              <a:tabLst/>
              <a:defRPr/>
            </a:pPr>
            <a:r>
              <a:rPr kumimoji="0" lang="en-GB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Environmental footprint takes hold as a differentiating quality – competing materials have significant potential for low footprint </a:t>
            </a:r>
          </a:p>
        </p:txBody>
      </p:sp>
      <p:pic>
        <p:nvPicPr>
          <p:cNvPr id="446476" name="Picture 17">
            <a:extLst>
              <a:ext uri="{FF2B5EF4-FFF2-40B4-BE49-F238E27FC236}">
                <a16:creationId xmlns:a16="http://schemas.microsoft.com/office/drawing/2014/main" id="{C02BDF39-3BD1-44F5-BAE4-D941E08E4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861" y="2755900"/>
            <a:ext cx="12509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6477" name="Picture 19">
            <a:extLst>
              <a:ext uri="{FF2B5EF4-FFF2-40B4-BE49-F238E27FC236}">
                <a16:creationId xmlns:a16="http://schemas.microsoft.com/office/drawing/2014/main" id="{F6ABD4B6-FD6E-45D4-AB7D-9B800FA0C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773" y="2994025"/>
            <a:ext cx="1189038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6478" name="Content Placeholder 6">
            <a:extLst>
              <a:ext uri="{FF2B5EF4-FFF2-40B4-BE49-F238E27FC236}">
                <a16:creationId xmlns:a16="http://schemas.microsoft.com/office/drawing/2014/main" id="{6B72F86A-24F1-442F-9E06-98D4FA664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9640" y="5373688"/>
            <a:ext cx="398703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20000"/>
              </a:spcBef>
              <a:buChar char="•"/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404813" indent="-212725" defTabSz="912813">
              <a:spcBef>
                <a:spcPct val="20000"/>
              </a:spcBef>
              <a:buChar char="–"/>
              <a:defRPr sz="28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8163" indent="-176213" defTabSz="912813">
              <a:spcBef>
                <a:spcPct val="20000"/>
              </a:spcBef>
              <a:buChar char="•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8613" indent="-227013" defTabSz="912813">
              <a:spcBef>
                <a:spcPct val="20000"/>
              </a:spcBef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5813" indent="-227013" defTabSz="912813">
              <a:spcBef>
                <a:spcPct val="20000"/>
              </a:spcBef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30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02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74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46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999999"/>
              </a:buClr>
              <a:buSzPct val="110000"/>
              <a:buFontTx/>
              <a:buNone/>
              <a:tabLst/>
              <a:defRPr/>
            </a:pPr>
            <a:r>
              <a:rPr kumimoji="0" lang="en-GB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Market positions change and customers increasingly differentiate suppliers? </a:t>
            </a:r>
          </a:p>
        </p:txBody>
      </p:sp>
      <p:sp>
        <p:nvSpPr>
          <p:cNvPr id="446479" name="Content Placeholder 6">
            <a:extLst>
              <a:ext uri="{FF2B5EF4-FFF2-40B4-BE49-F238E27FC236}">
                <a16:creationId xmlns:a16="http://schemas.microsoft.com/office/drawing/2014/main" id="{E9B777C3-7469-48B2-8E84-87091823F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486" y="5373688"/>
            <a:ext cx="398703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20000"/>
              </a:spcBef>
              <a:buChar char="•"/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404813" indent="-212725" defTabSz="912813">
              <a:spcBef>
                <a:spcPct val="20000"/>
              </a:spcBef>
              <a:buChar char="–"/>
              <a:defRPr sz="28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8163" indent="-176213" defTabSz="912813">
              <a:spcBef>
                <a:spcPct val="20000"/>
              </a:spcBef>
              <a:buChar char="•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8613" indent="-227013" defTabSz="912813">
              <a:spcBef>
                <a:spcPct val="20000"/>
              </a:spcBef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5813" indent="-227013" defTabSz="912813">
              <a:spcBef>
                <a:spcPct val="20000"/>
              </a:spcBef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30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02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74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46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999999"/>
              </a:buClr>
              <a:buSzPct val="110000"/>
              <a:buFontTx/>
              <a:buNone/>
              <a:tabLst/>
              <a:defRPr/>
            </a:pPr>
            <a:r>
              <a:rPr kumimoji="0" lang="en-GB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Environmental credentials are fragile? </a:t>
            </a:r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5EFDA7D4-1671-4DDD-B5EA-1C2966897A13}"/>
              </a:ext>
            </a:extLst>
          </p:cNvPr>
          <p:cNvSpPr/>
          <p:nvPr/>
        </p:nvSpPr>
        <p:spPr bwMode="auto">
          <a:xfrm rot="10800000">
            <a:off x="695324" y="5084761"/>
            <a:ext cx="4370334" cy="320675"/>
          </a:xfrm>
          <a:prstGeom prst="triangle">
            <a:avLst/>
          </a:prstGeom>
          <a:solidFill>
            <a:srgbClr val="999999">
              <a:lumMod val="20000"/>
              <a:lumOff val="80000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B9B06F46-1729-430C-98DF-69AC07F20D01}"/>
              </a:ext>
            </a:extLst>
          </p:cNvPr>
          <p:cNvSpPr/>
          <p:nvPr/>
        </p:nvSpPr>
        <p:spPr bwMode="auto">
          <a:xfrm rot="10800000">
            <a:off x="6857999" y="5084762"/>
            <a:ext cx="4638676" cy="215900"/>
          </a:xfrm>
          <a:prstGeom prst="triangle">
            <a:avLst/>
          </a:prstGeom>
          <a:solidFill>
            <a:srgbClr val="999999">
              <a:lumMod val="20000"/>
              <a:lumOff val="80000"/>
            </a:srgb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446484" name="Content Placeholder 6">
            <a:extLst>
              <a:ext uri="{FF2B5EF4-FFF2-40B4-BE49-F238E27FC236}">
                <a16:creationId xmlns:a16="http://schemas.microsoft.com/office/drawing/2014/main" id="{6306BCC9-2C4C-4246-B94B-E0AE8B112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3448" y="2505075"/>
            <a:ext cx="76993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20000"/>
              </a:spcBef>
              <a:buChar char="•"/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404813" indent="-212725" defTabSz="912813">
              <a:spcBef>
                <a:spcPct val="20000"/>
              </a:spcBef>
              <a:buChar char="–"/>
              <a:defRPr sz="28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8163" indent="-176213" defTabSz="912813">
              <a:spcBef>
                <a:spcPct val="20000"/>
              </a:spcBef>
              <a:buChar char="•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8613" indent="-227013" defTabSz="912813">
              <a:spcBef>
                <a:spcPct val="20000"/>
              </a:spcBef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5813" indent="-227013" defTabSz="912813">
              <a:spcBef>
                <a:spcPct val="20000"/>
              </a:spcBef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30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02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74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46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999999"/>
              </a:buClr>
              <a:buSzPct val="110000"/>
              <a:buFontTx/>
              <a:buNone/>
              <a:tabLst/>
              <a:defRPr/>
            </a:pPr>
            <a:r>
              <a:rPr kumimoji="0" lang="en-GB" altLang="nb-NO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Plastics </a:t>
            </a:r>
          </a:p>
        </p:txBody>
      </p:sp>
      <p:sp>
        <p:nvSpPr>
          <p:cNvPr id="446485" name="Content Placeholder 6">
            <a:extLst>
              <a:ext uri="{FF2B5EF4-FFF2-40B4-BE49-F238E27FC236}">
                <a16:creationId xmlns:a16="http://schemas.microsoft.com/office/drawing/2014/main" id="{AC1091A1-7E4C-4D6D-8BF7-345A0CCF4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2073" y="2505075"/>
            <a:ext cx="76993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20000"/>
              </a:spcBef>
              <a:buChar char="•"/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404813" indent="-212725" defTabSz="912813">
              <a:spcBef>
                <a:spcPct val="20000"/>
              </a:spcBef>
              <a:buChar char="–"/>
              <a:defRPr sz="28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8163" indent="-176213" defTabSz="912813">
              <a:spcBef>
                <a:spcPct val="20000"/>
              </a:spcBef>
              <a:buChar char="•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8613" indent="-227013" defTabSz="912813">
              <a:spcBef>
                <a:spcPct val="20000"/>
              </a:spcBef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5813" indent="-227013" defTabSz="912813">
              <a:spcBef>
                <a:spcPct val="20000"/>
              </a:spcBef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30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02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74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46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999999"/>
              </a:buClr>
              <a:buSzPct val="110000"/>
              <a:buFontTx/>
              <a:buNone/>
              <a:tabLst/>
              <a:defRPr/>
            </a:pPr>
            <a:r>
              <a:rPr kumimoji="0" lang="en-GB" altLang="nb-NO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Steel </a:t>
            </a:r>
          </a:p>
        </p:txBody>
      </p:sp>
      <p:sp>
        <p:nvSpPr>
          <p:cNvPr id="446486" name="Content Placeholder 6">
            <a:extLst>
              <a:ext uri="{FF2B5EF4-FFF2-40B4-BE49-F238E27FC236}">
                <a16:creationId xmlns:a16="http://schemas.microsoft.com/office/drawing/2014/main" id="{60F162F1-6B46-44DA-A453-6B5B6A56E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848" y="3648075"/>
            <a:ext cx="1223963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20000"/>
              </a:spcBef>
              <a:buChar char="•"/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404813" indent="-212725" defTabSz="912813">
              <a:spcBef>
                <a:spcPct val="20000"/>
              </a:spcBef>
              <a:buChar char="–"/>
              <a:defRPr sz="28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8163" indent="-176213" defTabSz="912813">
              <a:spcBef>
                <a:spcPct val="20000"/>
              </a:spcBef>
              <a:buChar char="•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8613" indent="-227013" defTabSz="912813">
              <a:spcBef>
                <a:spcPct val="20000"/>
              </a:spcBef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5813" indent="-227013" defTabSz="912813">
              <a:spcBef>
                <a:spcPct val="20000"/>
              </a:spcBef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30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02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74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46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999999"/>
              </a:buClr>
              <a:buSzPct val="110000"/>
              <a:buFontTx/>
              <a:buNone/>
              <a:tabLst/>
              <a:defRPr/>
            </a:pPr>
            <a:r>
              <a:rPr kumimoji="0" lang="en-GB" altLang="nb-NO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Coal content in Al</a:t>
            </a:r>
          </a:p>
        </p:txBody>
      </p:sp>
      <p:sp>
        <p:nvSpPr>
          <p:cNvPr id="446487" name="Content Placeholder 6">
            <a:extLst>
              <a:ext uri="{FF2B5EF4-FFF2-40B4-BE49-F238E27FC236}">
                <a16:creationId xmlns:a16="http://schemas.microsoft.com/office/drawing/2014/main" id="{D6C79F78-0658-4FCB-B181-ECA921DAC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6173" y="3648075"/>
            <a:ext cx="1223963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20000"/>
              </a:spcBef>
              <a:buChar char="•"/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404813" indent="-212725" defTabSz="912813">
              <a:spcBef>
                <a:spcPct val="20000"/>
              </a:spcBef>
              <a:buChar char="–"/>
              <a:defRPr sz="28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8163" indent="-176213" defTabSz="912813">
              <a:spcBef>
                <a:spcPct val="20000"/>
              </a:spcBef>
              <a:buChar char="•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8613" indent="-227013" defTabSz="912813">
              <a:spcBef>
                <a:spcPct val="20000"/>
              </a:spcBef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5813" indent="-227013" defTabSz="912813">
              <a:spcBef>
                <a:spcPct val="20000"/>
              </a:spcBef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30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02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74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46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999999"/>
              </a:buClr>
              <a:buSzPct val="110000"/>
              <a:buFontTx/>
              <a:buNone/>
              <a:tabLst/>
              <a:defRPr/>
            </a:pPr>
            <a:r>
              <a:rPr kumimoji="0" lang="en-GB" altLang="nb-NO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New competitors (e.g. wood) </a:t>
            </a:r>
          </a:p>
        </p:txBody>
      </p:sp>
      <p:pic>
        <p:nvPicPr>
          <p:cNvPr id="446488" name="Picture 3">
            <a:extLst>
              <a:ext uri="{FF2B5EF4-FFF2-40B4-BE49-F238E27FC236}">
                <a16:creationId xmlns:a16="http://schemas.microsoft.com/office/drawing/2014/main" id="{DF875C0A-F4CB-4CB6-A764-613543664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073" y="4146550"/>
            <a:ext cx="1262063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6489" name="Picture 38">
            <a:extLst>
              <a:ext uri="{FF2B5EF4-FFF2-40B4-BE49-F238E27FC236}">
                <a16:creationId xmlns:a16="http://schemas.microsoft.com/office/drawing/2014/main" id="{9BD3B7B8-A3DF-46F5-AE8E-BA6968032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003" y="2644775"/>
            <a:ext cx="3058347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6490" name="Oval 39">
            <a:extLst>
              <a:ext uri="{FF2B5EF4-FFF2-40B4-BE49-F238E27FC236}">
                <a16:creationId xmlns:a16="http://schemas.microsoft.com/office/drawing/2014/main" id="{AA46B7E3-07AE-4E1F-AB9E-2147A589F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6898" y="3813175"/>
            <a:ext cx="547687" cy="703263"/>
          </a:xfrm>
          <a:prstGeom prst="ellipse">
            <a:avLst/>
          </a:prstGeom>
          <a:noFill/>
          <a:ln w="63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nb-NO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Helvetica" panose="020B0604020202020204" pitchFamily="34" charset="0"/>
            </a:endParaRPr>
          </a:p>
        </p:txBody>
      </p:sp>
      <p:sp>
        <p:nvSpPr>
          <p:cNvPr id="446491" name="Oval 43">
            <a:extLst>
              <a:ext uri="{FF2B5EF4-FFF2-40B4-BE49-F238E27FC236}">
                <a16:creationId xmlns:a16="http://schemas.microsoft.com/office/drawing/2014/main" id="{31CEDDBD-377F-4AAF-B6E3-497FC5A36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4480" y="4240213"/>
            <a:ext cx="547687" cy="701675"/>
          </a:xfrm>
          <a:prstGeom prst="ellipse">
            <a:avLst/>
          </a:prstGeom>
          <a:noFill/>
          <a:ln w="63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nb-NO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772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27CF4-3255-47B6-848B-8F516980D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global climate paradox - I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17E12-046F-4C25-9A5A-1CE205033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71" y="2548826"/>
            <a:ext cx="4606971" cy="1321384"/>
          </a:xfrm>
        </p:spPr>
        <p:txBody>
          <a:bodyPr/>
          <a:lstStyle/>
          <a:p>
            <a:r>
              <a:rPr lang="en-US" sz="1800" dirty="0">
                <a:cs typeface="Arial"/>
              </a:rPr>
              <a:t>Increasing share of global aluminium production is coal-based</a:t>
            </a:r>
          </a:p>
          <a:p>
            <a:endParaRPr lang="en-US" sz="1800" dirty="0">
              <a:cs typeface="Arial"/>
            </a:endParaRPr>
          </a:p>
          <a:p>
            <a:r>
              <a:rPr lang="en-US" sz="1800" dirty="0">
                <a:cs typeface="Arial"/>
              </a:rPr>
              <a:t>Main source for GHG emissions from the electricity production</a:t>
            </a:r>
          </a:p>
          <a:p>
            <a:endParaRPr lang="en-US" dirty="0"/>
          </a:p>
          <a:p>
            <a:endParaRPr 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5B1F10-9C47-434E-BB06-FFC76B43F5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sz="1800" kern="0" dirty="0">
                <a:solidFill>
                  <a:srgbClr val="000000"/>
                </a:solidFill>
              </a:rPr>
              <a:t>Global aluminium </a:t>
            </a:r>
            <a:r>
              <a:rPr lang="nb-NO" sz="1800" kern="0" dirty="0" err="1">
                <a:solidFill>
                  <a:srgbClr val="000000"/>
                </a:solidFill>
              </a:rPr>
              <a:t>production</a:t>
            </a:r>
            <a:r>
              <a:rPr lang="nb-NO" sz="1800" kern="0" dirty="0">
                <a:solidFill>
                  <a:srgbClr val="000000"/>
                </a:solidFill>
              </a:rPr>
              <a:t> by </a:t>
            </a:r>
            <a:r>
              <a:rPr lang="nb-NO" sz="1800" kern="0" dirty="0" err="1">
                <a:solidFill>
                  <a:srgbClr val="000000"/>
                </a:solidFill>
              </a:rPr>
              <a:t>power</a:t>
            </a:r>
            <a:r>
              <a:rPr lang="nb-NO" sz="1800" kern="0" dirty="0">
                <a:solidFill>
                  <a:srgbClr val="000000"/>
                </a:solidFill>
              </a:rPr>
              <a:t> </a:t>
            </a:r>
            <a:r>
              <a:rPr lang="nb-NO" sz="1800" kern="0" dirty="0" err="1">
                <a:solidFill>
                  <a:srgbClr val="000000"/>
                </a:solidFill>
              </a:rPr>
              <a:t>source</a:t>
            </a:r>
            <a:endParaRPr lang="nb-NO" sz="1800" kern="0" dirty="0">
              <a:solidFill>
                <a:srgbClr val="000000"/>
              </a:solidFill>
            </a:endParaRPr>
          </a:p>
          <a:p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4EFA0B-48AE-46CB-8B5C-AF3B89A7F0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999999"/>
                </a:solidFill>
              </a:rPr>
              <a:t>(</a:t>
            </a:r>
            <a:fld id="{1DB9B824-7DB3-4510-8EFA-492EE4892529}" type="slidenum">
              <a:rPr lang="en-US" smtClean="0">
                <a:solidFill>
                  <a:srgbClr val="999999"/>
                </a:solidFill>
              </a:rPr>
              <a:pPr>
                <a:defRPr/>
              </a:pPr>
              <a:t>4</a:t>
            </a:fld>
            <a:r>
              <a:rPr lang="en-US">
                <a:solidFill>
                  <a:srgbClr val="999999"/>
                </a:solidFill>
              </a:rPr>
              <a:t>)</a:t>
            </a:r>
          </a:p>
        </p:txBody>
      </p:sp>
      <p:graphicFrame>
        <p:nvGraphicFramePr>
          <p:cNvPr id="6" name="Content Placeholder 10">
            <a:extLst>
              <a:ext uri="{FF2B5EF4-FFF2-40B4-BE49-F238E27FC236}">
                <a16:creationId xmlns:a16="http://schemas.microsoft.com/office/drawing/2014/main" id="{7DBC8A5B-A104-49A3-AFEF-2AB87941F7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472642"/>
              </p:ext>
            </p:extLst>
          </p:nvPr>
        </p:nvGraphicFramePr>
        <p:xfrm>
          <a:off x="5659655" y="1986104"/>
          <a:ext cx="5717883" cy="3692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ktangel 12">
            <a:extLst>
              <a:ext uri="{FF2B5EF4-FFF2-40B4-BE49-F238E27FC236}">
                <a16:creationId xmlns:a16="http://schemas.microsoft.com/office/drawing/2014/main" id="{79848FC5-9F21-4471-AF5A-A2B9B5A589C2}"/>
              </a:ext>
            </a:extLst>
          </p:cNvPr>
          <p:cNvSpPr/>
          <p:nvPr/>
        </p:nvSpPr>
        <p:spPr bwMode="auto">
          <a:xfrm>
            <a:off x="9816717" y="2546502"/>
            <a:ext cx="1331445" cy="2415549"/>
          </a:xfrm>
          <a:prstGeom prst="rect">
            <a:avLst/>
          </a:prstGeom>
          <a:solidFill>
            <a:schemeClr val="tx2">
              <a:lumMod val="20000"/>
              <a:lumOff val="80000"/>
              <a:alpha val="65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011FF0-8761-499D-9FF3-40957E8EF62B}"/>
              </a:ext>
            </a:extLst>
          </p:cNvPr>
          <p:cNvSpPr txBox="1"/>
          <p:nvPr/>
        </p:nvSpPr>
        <p:spPr>
          <a:xfrm>
            <a:off x="9884875" y="2621628"/>
            <a:ext cx="1204631" cy="412067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tx2"/>
              </a:buClr>
              <a:buSzPct val="110000"/>
              <a:buFontTx/>
              <a:buNone/>
              <a:tabLst/>
              <a:defRPr/>
            </a:pPr>
            <a:r>
              <a:rPr kumimoji="0" lang="nb-NO" sz="12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Forecast</a:t>
            </a: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7C19D3-58F0-49FC-B7B9-CBFABE627DA5}"/>
              </a:ext>
            </a:extLst>
          </p:cNvPr>
          <p:cNvSpPr txBox="1"/>
          <p:nvPr/>
        </p:nvSpPr>
        <p:spPr>
          <a:xfrm>
            <a:off x="5536601" y="1880074"/>
            <a:ext cx="5436676" cy="3058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ct val="110000"/>
              <a:buFontTx/>
              <a:buNone/>
              <a:tabLst/>
              <a:defRPr/>
            </a:pPr>
            <a:r>
              <a:rPr kumimoji="0" lang="nb-NO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Mill </a:t>
            </a:r>
            <a:r>
              <a:rPr kumimoji="0" lang="nb-NO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tonnes</a:t>
            </a:r>
            <a:r>
              <a:rPr kumimoji="0" lang="nb-NO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1758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A1D71-58E0-44EB-AD30-8B86BE224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068C513-EDF8-43C0-8C1C-B71324F211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3056410"/>
              </p:ext>
            </p:extLst>
          </p:nvPr>
        </p:nvGraphicFramePr>
        <p:xfrm>
          <a:off x="1103594" y="2132856"/>
          <a:ext cx="9521361" cy="3794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698EA6B4-0591-4630-91F9-6F46A73C115C}"/>
              </a:ext>
            </a:extLst>
          </p:cNvPr>
          <p:cNvSpPr txBox="1">
            <a:spLocks noChangeArrowheads="1"/>
          </p:cNvSpPr>
          <p:nvPr/>
        </p:nvSpPr>
        <p:spPr>
          <a:xfrm>
            <a:off x="706156" y="463441"/>
            <a:ext cx="9200035" cy="4667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The Carbon Footprint of </a:t>
            </a:r>
            <a:r>
              <a:rPr lang="en-US" dirty="0" err="1"/>
              <a:t>Aluminium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D6BC55-C95E-48EE-8285-D99A62FC0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7413" y="281428"/>
            <a:ext cx="1437556" cy="944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B7283A-0E63-4D72-8818-28FB31CEDDD9}"/>
              </a:ext>
            </a:extLst>
          </p:cNvPr>
          <p:cNvSpPr txBox="1"/>
          <p:nvPr/>
        </p:nvSpPr>
        <p:spPr>
          <a:xfrm>
            <a:off x="601050" y="1671581"/>
            <a:ext cx="700833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25" dirty="0"/>
              <a:t>t CO2e/t 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887B61-01A4-4713-8870-794A584C8952}"/>
              </a:ext>
            </a:extLst>
          </p:cNvPr>
          <p:cNvSpPr txBox="1"/>
          <p:nvPr/>
        </p:nvSpPr>
        <p:spPr>
          <a:xfrm>
            <a:off x="1811675" y="6382222"/>
            <a:ext cx="231666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25" dirty="0"/>
              <a:t>Source: International Aluminium </a:t>
            </a:r>
            <a:r>
              <a:rPr lang="nb-NO" sz="825" dirty="0" err="1"/>
              <a:t>Institute</a:t>
            </a:r>
            <a:r>
              <a:rPr lang="nb-NO" sz="825" dirty="0"/>
              <a:t> (IAI)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C72037-5FA0-4316-B84B-E926C311514C}"/>
              </a:ext>
            </a:extLst>
          </p:cNvPr>
          <p:cNvCxnSpPr/>
          <p:nvPr/>
        </p:nvCxnSpPr>
        <p:spPr>
          <a:xfrm>
            <a:off x="5927844" y="1989138"/>
            <a:ext cx="0" cy="3418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AD6A7A3-D0C4-4121-A814-CDB712CB74B8}"/>
              </a:ext>
            </a:extLst>
          </p:cNvPr>
          <p:cNvSpPr txBox="1"/>
          <p:nvPr/>
        </p:nvSpPr>
        <p:spPr>
          <a:xfrm>
            <a:off x="2695914" y="1671152"/>
            <a:ext cx="1275640" cy="115131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nb-NO" dirty="0">
                <a:solidFill>
                  <a:schemeClr val="tx2"/>
                </a:solidFill>
              </a:rPr>
              <a:t>By Energy Source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6A0FB2-CD8F-42CC-9D29-770740E5A160}"/>
              </a:ext>
            </a:extLst>
          </p:cNvPr>
          <p:cNvSpPr txBox="1"/>
          <p:nvPr/>
        </p:nvSpPr>
        <p:spPr>
          <a:xfrm>
            <a:off x="7488633" y="1675656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nb-NO" dirty="0">
                <a:solidFill>
                  <a:schemeClr val="tx2"/>
                </a:solidFill>
              </a:rPr>
              <a:t>By Region</a:t>
            </a:r>
          </a:p>
        </p:txBody>
      </p:sp>
    </p:spTree>
    <p:extLst>
      <p:ext uri="{BB962C8B-B14F-4D97-AF65-F5344CB8AC3E}">
        <p14:creationId xmlns:p14="http://schemas.microsoft.com/office/powerpoint/2010/main" val="998312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68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687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The global </a:t>
            </a:r>
            <a:r>
              <a:rPr lang="nb-NO" dirty="0" err="1"/>
              <a:t>climate</a:t>
            </a:r>
            <a:r>
              <a:rPr lang="nb-NO" dirty="0"/>
              <a:t> </a:t>
            </a:r>
            <a:r>
              <a:rPr lang="nb-NO" dirty="0" err="1"/>
              <a:t>paradox</a:t>
            </a:r>
            <a:r>
              <a:rPr lang="nb-NO" dirty="0"/>
              <a:t> II</a:t>
            </a:r>
            <a:endParaRPr lang="en-US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/>
          </p:nvPr>
        </p:nvSpPr>
        <p:spPr>
          <a:xfrm>
            <a:off x="695322" y="6067210"/>
            <a:ext cx="9361117" cy="359940"/>
          </a:xfrm>
        </p:spPr>
        <p:txBody>
          <a:bodyPr/>
          <a:lstStyle/>
          <a:p>
            <a:r>
              <a:rPr lang="nb-NO" i="1" dirty="0"/>
              <a:t>Source: CRU</a:t>
            </a:r>
          </a:p>
          <a:p>
            <a:endParaRPr lang="nb-NO" i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999999"/>
                </a:solidFill>
              </a:rPr>
              <a:t>Increasing demand for </a:t>
            </a:r>
            <a:r>
              <a:rPr lang="en-US" dirty="0" err="1">
                <a:solidFill>
                  <a:srgbClr val="999999"/>
                </a:solidFill>
              </a:rPr>
              <a:t>aluminium</a:t>
            </a:r>
            <a:r>
              <a:rPr lang="en-US" dirty="0">
                <a:solidFill>
                  <a:srgbClr val="999999"/>
                </a:solidFill>
              </a:rPr>
              <a:t> products in Europe</a:t>
            </a:r>
          </a:p>
        </p:txBody>
      </p:sp>
      <p:sp>
        <p:nvSpPr>
          <p:cNvPr id="493" name="Plassholder for tekst 4">
            <a:extLst>
              <a:ext uri="{FF2B5EF4-FFF2-40B4-BE49-F238E27FC236}">
                <a16:creationId xmlns:a16="http://schemas.microsoft.com/office/drawing/2014/main" id="{6C2C3C3F-A697-4AE9-BA26-44DD13BFCE4D}"/>
              </a:ext>
            </a:extLst>
          </p:cNvPr>
          <p:cNvSpPr txBox="1">
            <a:spLocks/>
          </p:cNvSpPr>
          <p:nvPr/>
        </p:nvSpPr>
        <p:spPr>
          <a:xfrm>
            <a:off x="695321" y="6381468"/>
            <a:ext cx="9361117" cy="3599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Arial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2088" indent="0" algn="l" defTabSz="914377" rtl="0" eaLnBrk="1" latinLnBrk="0" hangingPunct="1">
              <a:spcBef>
                <a:spcPts val="0"/>
              </a:spcBef>
              <a:spcAft>
                <a:spcPts val="700"/>
              </a:spcAft>
              <a:buClr>
                <a:schemeClr val="tx2"/>
              </a:buClr>
              <a:buSzPct val="110000"/>
              <a:buFont typeface="Arial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41" indent="0" algn="l" defTabSz="914377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10000"/>
              <a:buFont typeface="Arial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5" indent="0" algn="l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i="1" dirty="0"/>
              <a:t>Source: CRU /EA</a:t>
            </a:r>
          </a:p>
          <a:p>
            <a:endParaRPr lang="nb-NO" i="1" dirty="0"/>
          </a:p>
        </p:txBody>
      </p:sp>
      <p:sp>
        <p:nvSpPr>
          <p:cNvPr id="499" name="Content Placeholder 2">
            <a:extLst>
              <a:ext uri="{FF2B5EF4-FFF2-40B4-BE49-F238E27FC236}">
                <a16:creationId xmlns:a16="http://schemas.microsoft.com/office/drawing/2014/main" id="{C0E6201C-4B58-4C5C-8DC5-05C3082F3724}"/>
              </a:ext>
            </a:extLst>
          </p:cNvPr>
          <p:cNvSpPr txBox="1">
            <a:spLocks/>
          </p:cNvSpPr>
          <p:nvPr/>
        </p:nvSpPr>
        <p:spPr>
          <a:xfrm>
            <a:off x="263352" y="2916622"/>
            <a:ext cx="8476387" cy="1573304"/>
          </a:xfrm>
          <a:prstGeom prst="rect">
            <a:avLst/>
          </a:prstGeom>
        </p:spPr>
        <p:txBody>
          <a:bodyPr>
            <a:normAutofit/>
          </a:bodyPr>
          <a:lstStyle>
            <a:lvl1pPr marL="179388" indent="-179388" algn="l" defTabSz="914377" rtl="0" eaLnBrk="1" latinLnBrk="0" hangingPunct="1">
              <a:spcBef>
                <a:spcPts val="700"/>
              </a:spcBef>
              <a:spcAft>
                <a:spcPts val="700"/>
              </a:spcAft>
              <a:buClr>
                <a:schemeClr val="tx2"/>
              </a:buClr>
              <a:buSzPct val="11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4813" indent="-212725" algn="l" defTabSz="914377" rtl="0" eaLnBrk="1" latinLnBrk="0" hangingPunct="1">
              <a:spcBef>
                <a:spcPts val="0"/>
              </a:spcBef>
              <a:spcAft>
                <a:spcPts val="700"/>
              </a:spcAft>
              <a:buClr>
                <a:schemeClr val="tx2"/>
              </a:buClr>
              <a:buSzPct val="110000"/>
              <a:buFont typeface="Arial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37" indent="-177796" algn="l" defTabSz="914377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10000"/>
              <a:buFont typeface="Arial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Arial"/>
              </a:rPr>
              <a:t>Increasing EU import dependency</a:t>
            </a:r>
            <a:br>
              <a:rPr lang="en-US" dirty="0">
                <a:cs typeface="Arial"/>
              </a:rPr>
            </a:br>
            <a:endParaRPr lang="en-US" dirty="0">
              <a:cs typeface="Arial"/>
            </a:endParaRPr>
          </a:p>
          <a:p>
            <a:r>
              <a:rPr lang="en-US" dirty="0">
                <a:cs typeface="Arial"/>
              </a:rPr>
              <a:t>Only European plants pay CO</a:t>
            </a:r>
            <a:r>
              <a:rPr lang="en-US" baseline="-25000" dirty="0">
                <a:cs typeface="Arial"/>
              </a:rPr>
              <a:t>2</a:t>
            </a:r>
            <a:r>
              <a:rPr lang="en-US" dirty="0">
                <a:cs typeface="Arial"/>
              </a:rPr>
              <a:t> cost in the power price</a:t>
            </a:r>
          </a:p>
          <a:p>
            <a:endParaRPr lang="en-US" sz="1600" dirty="0">
              <a:cs typeface="Arial"/>
            </a:endParaRPr>
          </a:p>
          <a:p>
            <a:endParaRPr lang="en-US" sz="1600" dirty="0">
              <a:ea typeface="ＭＳ Ｐゴシック" charset="0"/>
              <a:cs typeface="Helvetica"/>
            </a:endParaRP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246A8A-77A8-4CB8-BCC4-BEDC425D7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AA9A-AFE6-4901-A70C-4F1A87BEB784}" type="slidenum">
              <a:rPr lang="en-GB" smtClean="0"/>
              <a:t>6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4C2779-466E-4BE1-9F57-671566A939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875" b="8032"/>
          <a:stretch/>
        </p:blipFill>
        <p:spPr>
          <a:xfrm>
            <a:off x="6249617" y="1959336"/>
            <a:ext cx="5226113" cy="41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2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://www.bmwblog.com/wp-content/uploads/2014-bmw-i8-wallpapers-08.jpg">
            <a:extLst>
              <a:ext uri="{FF2B5EF4-FFF2-40B4-BE49-F238E27FC236}">
                <a16:creationId xmlns:a16="http://schemas.microsoft.com/office/drawing/2014/main" id="{DF498E77-E12C-47B6-8560-78EB97DDA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574" r="28041"/>
          <a:stretch/>
        </p:blipFill>
        <p:spPr bwMode="auto">
          <a:xfrm>
            <a:off x="8263799" y="1394901"/>
            <a:ext cx="2260185" cy="3816496"/>
          </a:xfrm>
          <a:prstGeom prst="roundRect">
            <a:avLst>
              <a:gd name="adj" fmla="val 9013"/>
            </a:avLst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63" name="Title 1">
            <a:extLst>
              <a:ext uri="{FF2B5EF4-FFF2-40B4-BE49-F238E27FC236}">
                <a16:creationId xmlns:a16="http://schemas.microsoft.com/office/drawing/2014/main" id="{D6D0C713-9644-4443-9C1A-8D9BDC24C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333375"/>
            <a:ext cx="108410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>
              <a:spcBef>
                <a:spcPct val="20000"/>
              </a:spcBef>
              <a:buChar char="•"/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2813" rtl="0" eaLnBrk="1" fontAlgn="base" latinLnBrk="0" hangingPunct="1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b-NO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Our response – global view</a:t>
            </a:r>
            <a:endParaRPr kumimoji="0" lang="nb-NO" altLang="nb-NO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66DAC36-BEDA-4B54-AC19-DEFBAA0F46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8998" y="1394567"/>
            <a:ext cx="2264351" cy="3816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0"/>
          </a:effectLst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3AD88B9D-FCE1-42C8-B564-B972A3F81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8825" y="5229225"/>
            <a:ext cx="25923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nb-NO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Reduce production waste and r</a:t>
            </a:r>
            <a:r>
              <a:rPr kumimoji="0" lang="nb-NO" altLang="nb-NO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ecover</a:t>
            </a:r>
            <a:r>
              <a:rPr kumimoji="0" lang="nb-NO" altLang="nb-NO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energy and </a:t>
            </a:r>
            <a:r>
              <a:rPr kumimoji="0" lang="nb-NO" altLang="nb-NO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value</a:t>
            </a:r>
            <a:r>
              <a:rPr kumimoji="0" lang="nb-NO" altLang="nb-NO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from used </a:t>
            </a:r>
            <a:r>
              <a:rPr kumimoji="0" lang="nb-NO" altLang="nb-NO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products</a:t>
            </a:r>
            <a:r>
              <a:rPr kumimoji="0" lang="nb-NO" altLang="nb-NO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nb-NO" altLang="nb-NO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through</a:t>
            </a:r>
            <a:r>
              <a:rPr kumimoji="0" lang="nb-NO" altLang="nb-NO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nb-NO" altLang="nb-NO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recycling</a:t>
            </a:r>
            <a:endParaRPr kumimoji="0" lang="nb-NO" altLang="nb-NO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770E1F5-C0B4-43C5-9340-8021ABD53B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6004" y="1394902"/>
            <a:ext cx="2261068" cy="3816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3" name="Rectangle 5">
            <a:extLst>
              <a:ext uri="{FF2B5EF4-FFF2-40B4-BE49-F238E27FC236}">
                <a16:creationId xmlns:a16="http://schemas.microsoft.com/office/drawing/2014/main" id="{C9505660-9745-48CF-8745-EF69CBA7B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938" y="5229225"/>
            <a:ext cx="22717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b-NO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Reduce energy consumption and emissions in our own processes</a:t>
            </a:r>
            <a:endParaRPr kumimoji="0" lang="nb-NO" altLang="nb-NO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0522EB8F-1652-473F-A9C5-4CC6AB16D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225" y="1430338"/>
            <a:ext cx="2130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Production technology</a:t>
            </a: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38398CE3-2373-4F3E-A89D-9DCA1ADCC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3288" y="1436688"/>
            <a:ext cx="167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Aluminium in use</a:t>
            </a:r>
          </a:p>
        </p:txBody>
      </p:sp>
      <p:sp>
        <p:nvSpPr>
          <p:cNvPr id="450570" name="Text Placeholder 3">
            <a:extLst>
              <a:ext uri="{FF2B5EF4-FFF2-40B4-BE49-F238E27FC236}">
                <a16:creationId xmlns:a16="http://schemas.microsoft.com/office/drawing/2014/main" id="{C493CB70-E3B0-478E-9E61-D8C9374D7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88" y="765175"/>
            <a:ext cx="11187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20000"/>
              </a:spcBef>
              <a:buChar char="•"/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404813" indent="-212725" defTabSz="912813">
              <a:spcBef>
                <a:spcPct val="20000"/>
              </a:spcBef>
              <a:buChar char="–"/>
              <a:defRPr sz="28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538163" indent="-176213" defTabSz="912813">
              <a:spcBef>
                <a:spcPct val="20000"/>
              </a:spcBef>
              <a:buChar char="•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598613" indent="-227013" defTabSz="912813">
              <a:spcBef>
                <a:spcPct val="20000"/>
              </a:spcBef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5813" indent="-227013" defTabSz="912813">
              <a:spcBef>
                <a:spcPct val="20000"/>
              </a:spcBef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30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02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74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4613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rgbClr val="999999"/>
              </a:buClr>
              <a:buSzPct val="110000"/>
              <a:buFontTx/>
              <a:buNone/>
              <a:tabLst/>
              <a:defRPr/>
            </a:pPr>
            <a:r>
              <a:rPr kumimoji="0" lang="en-US" altLang="nb-NO" sz="24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Production processes, recycling and aluminium in the use-phase are all important</a:t>
            </a:r>
          </a:p>
        </p:txBody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id="{35625EF1-AC19-46A7-81B2-D9C7C04DF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5229225"/>
            <a:ext cx="25923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b-NO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Develop products and solutions that reduce energy consumption and emissions in the use-phase</a:t>
            </a:r>
            <a:endParaRPr kumimoji="0" lang="nb-NO" altLang="nb-NO" sz="1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id="{A9C6C311-A282-4CF9-82E8-284B31CD1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2738" y="1430338"/>
            <a:ext cx="1028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Recycling</a:t>
            </a:r>
          </a:p>
        </p:txBody>
      </p:sp>
      <p:grpSp>
        <p:nvGrpSpPr>
          <p:cNvPr id="450573" name="Group 20">
            <a:extLst>
              <a:ext uri="{FF2B5EF4-FFF2-40B4-BE49-F238E27FC236}">
                <a16:creationId xmlns:a16="http://schemas.microsoft.com/office/drawing/2014/main" id="{A774BB52-5A0F-4F24-9319-980CD43467A1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4265613"/>
            <a:ext cx="863600" cy="863600"/>
            <a:chOff x="10668211" y="1828751"/>
            <a:chExt cx="864171" cy="8640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D9E1970-0BE6-418D-8E94-1F384F868FC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668211" y="1828751"/>
              <a:ext cx="864171" cy="864000"/>
            </a:xfrm>
            <a:prstGeom prst="ellipse">
              <a:avLst/>
            </a:prstGeom>
            <a:solidFill>
              <a:sysClr val="window" lastClr="FFFFFF">
                <a:alpha val="87000"/>
              </a:sys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9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endParaRPr>
            </a:p>
          </p:txBody>
        </p:sp>
        <p:pic>
          <p:nvPicPr>
            <p:cNvPr id="450575" name="Picture 23">
              <a:extLst>
                <a:ext uri="{FF2B5EF4-FFF2-40B4-BE49-F238E27FC236}">
                  <a16:creationId xmlns:a16="http://schemas.microsoft.com/office/drawing/2014/main" id="{932E5F35-B2D7-4CC4-92C5-FF8F66956D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211" y="1831293"/>
              <a:ext cx="864171" cy="858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Title 1">
            <a:extLst>
              <a:ext uri="{FF2B5EF4-FFF2-40B4-BE49-F238E27FC236}">
                <a16:creationId xmlns:a16="http://schemas.microsoft.com/office/drawing/2014/main" id="{3F9C7664-C180-4DE4-9170-0699F1965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441325"/>
            <a:ext cx="919956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3600" b="1" i="0" u="none" strike="noStrike" kern="1200" cap="none" spc="0" normalizeH="0" baseline="0" noProof="0">
                <a:ln>
                  <a:noFill/>
                </a:ln>
                <a:solidFill>
                  <a:srgbClr val="444D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Our response – smelter view</a:t>
            </a:r>
          </a:p>
        </p:txBody>
      </p:sp>
      <p:sp>
        <p:nvSpPr>
          <p:cNvPr id="454659" name="Text Placeholder 4">
            <a:extLst>
              <a:ext uri="{FF2B5EF4-FFF2-40B4-BE49-F238E27FC236}">
                <a16:creationId xmlns:a16="http://schemas.microsoft.com/office/drawing/2014/main" id="{616C9CB3-2434-4483-B6AB-4F2385E64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981075"/>
            <a:ext cx="107981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80975" indent="-285750">
              <a:spcBef>
                <a:spcPct val="20000"/>
              </a:spcBef>
              <a:buChar char="–"/>
              <a:defRPr sz="28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58775" indent="-228600">
              <a:spcBef>
                <a:spcPct val="20000"/>
              </a:spcBef>
              <a:buChar char="•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39750" indent="-228600">
              <a:spcBef>
                <a:spcPct val="20000"/>
              </a:spcBef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800" b="0" i="0" u="none" strike="noStrike" kern="1200" cap="none" spc="0" normalizeH="0" baseline="0" noProof="0">
                <a:ln>
                  <a:noFill/>
                </a:ln>
                <a:solidFill>
                  <a:srgbClr val="8C8C8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Probably not one solution, but several initiatives spread out in time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623F5AB0-7FE6-48D9-BF44-845AF1DE68A1}"/>
              </a:ext>
            </a:extLst>
          </p:cNvPr>
          <p:cNvGraphicFramePr>
            <a:graphicFrameLocks/>
          </p:cNvGraphicFramePr>
          <p:nvPr/>
        </p:nvGraphicFramePr>
        <p:xfrm>
          <a:off x="3124200" y="180547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54661" name="Straight Arrow Connector 21">
            <a:extLst>
              <a:ext uri="{FF2B5EF4-FFF2-40B4-BE49-F238E27FC236}">
                <a16:creationId xmlns:a16="http://schemas.microsoft.com/office/drawing/2014/main" id="{472FCEE3-B57E-4A6A-A103-37431CDADE7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939213" y="4264025"/>
            <a:ext cx="0" cy="0"/>
          </a:xfrm>
          <a:prstGeom prst="straightConnector1">
            <a:avLst/>
          </a:prstGeom>
          <a:noFill/>
          <a:ln w="6350" algn="ctr">
            <a:solidFill>
              <a:srgbClr val="8C8C8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4662" name="Straight Arrow Connector 24">
            <a:extLst>
              <a:ext uri="{FF2B5EF4-FFF2-40B4-BE49-F238E27FC236}">
                <a16:creationId xmlns:a16="http://schemas.microsoft.com/office/drawing/2014/main" id="{B113A55F-07CC-436D-A981-17A44F35A6CF}"/>
              </a:ext>
            </a:extLst>
          </p:cNvPr>
          <p:cNvCxnSpPr>
            <a:cxnSpLocks/>
          </p:cNvCxnSpPr>
          <p:nvPr/>
        </p:nvCxnSpPr>
        <p:spPr bwMode="auto">
          <a:xfrm>
            <a:off x="4267200" y="4283075"/>
            <a:ext cx="0" cy="758825"/>
          </a:xfrm>
          <a:prstGeom prst="straightConnector1">
            <a:avLst/>
          </a:prstGeom>
          <a:noFill/>
          <a:ln w="6350" algn="ctr">
            <a:solidFill>
              <a:srgbClr val="8C8C8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Box 18">
            <a:extLst>
              <a:ext uri="{FF2B5EF4-FFF2-40B4-BE49-F238E27FC236}">
                <a16:creationId xmlns:a16="http://schemas.microsoft.com/office/drawing/2014/main" id="{3927BBB7-8424-4CB5-B621-0253C850B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463" y="5060950"/>
            <a:ext cx="16144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0" i="0" u="none" strike="noStrike" kern="0" cap="none" spc="0" normalizeH="0" baseline="0" noProof="0" dirty="0" err="1">
                <a:ln>
                  <a:noFill/>
                </a:ln>
                <a:solidFill>
                  <a:srgbClr val="444D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Implement</a:t>
            </a:r>
            <a:r>
              <a:rPr kumimoji="0" lang="nb-NO" alt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444D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BAT/BAP</a:t>
            </a:r>
          </a:p>
        </p:txBody>
      </p:sp>
      <p:cxnSp>
        <p:nvCxnSpPr>
          <p:cNvPr id="454664" name="Straight Arrow Connector 27">
            <a:extLst>
              <a:ext uri="{FF2B5EF4-FFF2-40B4-BE49-F238E27FC236}">
                <a16:creationId xmlns:a16="http://schemas.microsoft.com/office/drawing/2014/main" id="{702A8411-11FF-4694-8C6F-21E0B36A8BF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57800" y="4598988"/>
            <a:ext cx="0" cy="952500"/>
          </a:xfrm>
          <a:prstGeom prst="straightConnector1">
            <a:avLst/>
          </a:prstGeom>
          <a:noFill/>
          <a:ln w="6350" algn="ctr">
            <a:solidFill>
              <a:srgbClr val="8C8C8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26">
            <a:extLst>
              <a:ext uri="{FF2B5EF4-FFF2-40B4-BE49-F238E27FC236}">
                <a16:creationId xmlns:a16="http://schemas.microsoft.com/office/drawing/2014/main" id="{540D6E90-99B7-482B-B014-74D6886F5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5603875"/>
            <a:ext cx="1174750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0" i="0" u="none" strike="noStrike" kern="0" cap="none" spc="0" normalizeH="0" baseline="0" noProof="0" dirty="0" err="1">
                <a:ln>
                  <a:noFill/>
                </a:ln>
                <a:solidFill>
                  <a:srgbClr val="444D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Bio</a:t>
            </a:r>
            <a:r>
              <a:rPr kumimoji="0" lang="nb-NO" alt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444D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nb-NO" altLang="nb-NO" sz="1200" b="0" i="0" u="none" strike="noStrike" kern="0" cap="none" spc="0" normalizeH="0" baseline="0" noProof="0" dirty="0" err="1">
                <a:ln>
                  <a:noFill/>
                </a:ln>
                <a:solidFill>
                  <a:srgbClr val="444D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carbon</a:t>
            </a:r>
            <a:r>
              <a:rPr kumimoji="0" lang="nb-NO" alt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444D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</a:p>
        </p:txBody>
      </p:sp>
      <p:cxnSp>
        <p:nvCxnSpPr>
          <p:cNvPr id="454666" name="Straight Arrow Connector 30">
            <a:extLst>
              <a:ext uri="{FF2B5EF4-FFF2-40B4-BE49-F238E27FC236}">
                <a16:creationId xmlns:a16="http://schemas.microsoft.com/office/drawing/2014/main" id="{E5AF9F32-9D27-44C9-B322-4E7035D63C4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24600" y="4283075"/>
            <a:ext cx="0" cy="633413"/>
          </a:xfrm>
          <a:prstGeom prst="straightConnector1">
            <a:avLst/>
          </a:prstGeom>
          <a:noFill/>
          <a:ln w="6350" algn="ctr">
            <a:solidFill>
              <a:srgbClr val="8C8C8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TextBox 2">
            <a:extLst>
              <a:ext uri="{FF2B5EF4-FFF2-40B4-BE49-F238E27FC236}">
                <a16:creationId xmlns:a16="http://schemas.microsoft.com/office/drawing/2014/main" id="{C1EF657F-B407-4E3B-A59A-BD4427505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438400"/>
            <a:ext cx="60960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400" b="1" i="0" u="none" strike="noStrike" kern="0" cap="none" spc="0" normalizeH="0" baseline="-25000" noProof="0">
                <a:ln>
                  <a:noFill/>
                </a:ln>
                <a:solidFill>
                  <a:srgbClr val="444D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400" b="1" i="0" u="none" strike="noStrike" kern="0" cap="none" spc="0" normalizeH="0" baseline="-25000" noProof="0">
              <a:ln>
                <a:noFill/>
              </a:ln>
              <a:solidFill>
                <a:srgbClr val="444D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400" b="1" i="0" u="none" strike="noStrike" kern="0" cap="none" spc="0" normalizeH="0" baseline="-25000" noProof="0">
              <a:ln>
                <a:noFill/>
              </a:ln>
              <a:solidFill>
                <a:srgbClr val="444D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400" b="1" i="0" u="none" strike="noStrike" kern="0" cap="none" spc="0" normalizeH="0" baseline="-25000" noProof="0">
              <a:ln>
                <a:noFill/>
              </a:ln>
              <a:solidFill>
                <a:srgbClr val="444D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400" b="1" i="0" u="none" strike="noStrike" kern="0" cap="none" spc="0" normalizeH="0" baseline="-25000" noProof="0">
              <a:ln>
                <a:noFill/>
              </a:ln>
              <a:solidFill>
                <a:srgbClr val="444D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400" b="1" i="0" u="none" strike="noStrike" kern="0" cap="none" spc="0" normalizeH="0" baseline="-25000" noProof="0">
                <a:ln>
                  <a:noFill/>
                </a:ln>
                <a:solidFill>
                  <a:srgbClr val="444D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400" b="1" i="0" u="none" strike="noStrike" kern="0" cap="none" spc="0" normalizeH="0" baseline="-25000" noProof="0">
              <a:ln>
                <a:noFill/>
              </a:ln>
              <a:solidFill>
                <a:srgbClr val="444D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400" b="1" i="0" u="none" strike="noStrike" kern="0" cap="none" spc="0" normalizeH="0" baseline="-25000" noProof="0">
              <a:ln>
                <a:noFill/>
              </a:ln>
              <a:solidFill>
                <a:srgbClr val="444D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400" b="1" i="0" u="none" strike="noStrike" kern="0" cap="none" spc="0" normalizeH="0" baseline="-25000" noProof="0">
              <a:ln>
                <a:noFill/>
              </a:ln>
              <a:solidFill>
                <a:srgbClr val="444D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400" b="1" i="0" u="none" strike="noStrike" kern="0" cap="none" spc="0" normalizeH="0" baseline="-25000" noProof="0">
              <a:ln>
                <a:noFill/>
              </a:ln>
              <a:solidFill>
                <a:srgbClr val="444D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400" b="1" i="0" u="none" strike="noStrike" kern="0" cap="none" spc="0" normalizeH="0" baseline="-25000" noProof="0">
                <a:ln>
                  <a:noFill/>
                </a:ln>
                <a:solidFill>
                  <a:srgbClr val="444D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0%</a:t>
            </a:r>
          </a:p>
        </p:txBody>
      </p:sp>
      <p:sp>
        <p:nvSpPr>
          <p:cNvPr id="34" name="TextBox 32">
            <a:extLst>
              <a:ext uri="{FF2B5EF4-FFF2-40B4-BE49-F238E27FC236}">
                <a16:creationId xmlns:a16="http://schemas.microsoft.com/office/drawing/2014/main" id="{E271056D-207E-4C22-B36E-3CC992CB4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513" y="5060950"/>
            <a:ext cx="16144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444D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New zero </a:t>
            </a:r>
            <a:r>
              <a:rPr kumimoji="0" lang="nb-NO" altLang="nb-NO" sz="1200" b="0" i="0" u="none" strike="noStrike" kern="0" cap="none" spc="0" normalizeH="0" baseline="0" noProof="0" dirty="0" err="1">
                <a:ln>
                  <a:noFill/>
                </a:ln>
                <a:solidFill>
                  <a:srgbClr val="444D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direct</a:t>
            </a:r>
            <a:r>
              <a:rPr kumimoji="0" lang="nb-NO" alt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444D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nb-NO" altLang="nb-NO" sz="1200" b="0" i="0" u="none" strike="noStrike" kern="0" cap="none" spc="0" normalizeH="0" baseline="0" noProof="0" dirty="0" err="1">
                <a:ln>
                  <a:noFill/>
                </a:ln>
                <a:solidFill>
                  <a:srgbClr val="444D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emission</a:t>
            </a:r>
            <a:r>
              <a:rPr kumimoji="0" lang="nb-NO" alt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444D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technology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5D43E96-01EB-40D5-9737-EBDEF07C2FC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3388" r="3388"/>
          <a:stretch>
            <a:fillRect/>
          </a:stretch>
        </p:blipFill>
        <p:spPr>
          <a:xfrm>
            <a:off x="0" y="1"/>
            <a:ext cx="12192000" cy="685799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8215458-277A-4273-A458-2AB576EC7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747" y="296652"/>
            <a:ext cx="10802937" cy="720725"/>
          </a:xfrm>
        </p:spPr>
        <p:txBody>
          <a:bodyPr/>
          <a:lstStyle/>
          <a:p>
            <a:r>
              <a:rPr lang="nb-NO" b="1" dirty="0" err="1"/>
              <a:t>Hydro’s</a:t>
            </a:r>
            <a:r>
              <a:rPr lang="nb-NO" b="1" dirty="0"/>
              <a:t> Technology Pilot - Karmøy, Norway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FD789B-9D26-4CCD-9298-E9A033B70C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207195-2462-45BD-B99E-FC66489894B8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CDA12386-D3FE-4EBE-8806-FC48A3697D89}"/>
              </a:ext>
            </a:extLst>
          </p:cNvPr>
          <p:cNvSpPr txBox="1">
            <a:spLocks/>
          </p:cNvSpPr>
          <p:nvPr/>
        </p:nvSpPr>
        <p:spPr>
          <a:xfrm>
            <a:off x="263078" y="838470"/>
            <a:ext cx="10801351" cy="288032"/>
          </a:xfrm>
          <a:prstGeom prst="rect">
            <a:avLst/>
          </a:prstGeom>
        </p:spPr>
        <p:txBody>
          <a:bodyPr/>
          <a:lstStyle>
            <a:lvl1pPr marL="182563" indent="-1825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58775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1338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7550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More for less: higher productivity, lower emissions, increased competitiveness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28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D4oSD4ESSuXdsxyDFGOa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Hydro Theme">
  <a:themeElements>
    <a:clrScheme name="Hydro 2018">
      <a:dk1>
        <a:srgbClr val="000000"/>
      </a:dk1>
      <a:lt1>
        <a:srgbClr val="FFFFFF"/>
      </a:lt1>
      <a:dk2>
        <a:srgbClr val="444D55"/>
      </a:dk2>
      <a:lt2>
        <a:srgbClr val="8C8C8C"/>
      </a:lt2>
      <a:accent1>
        <a:srgbClr val="444D55"/>
      </a:accent1>
      <a:accent2>
        <a:srgbClr val="768692"/>
      </a:accent2>
      <a:accent3>
        <a:srgbClr val="43807A"/>
      </a:accent3>
      <a:accent4>
        <a:srgbClr val="C5B9AC"/>
      </a:accent4>
      <a:accent5>
        <a:srgbClr val="4A3041"/>
      </a:accent5>
      <a:accent6>
        <a:srgbClr val="B95946"/>
      </a:accent6>
      <a:hlink>
        <a:srgbClr val="768692"/>
      </a:hlink>
      <a:folHlink>
        <a:srgbClr val="444D55"/>
      </a:folHlink>
    </a:clrScheme>
    <a:fontScheme name="Hydro 2018">
      <a:majorFont>
        <a:latin typeface="Ivar Display Hydro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20000"/>
            <a:lumOff val="8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ydro 2018 template with content" id="{8401F904-BEAA-4602-B952-65968AFACB1A}" vid="{9E3A65F9-A881-4301-8A5F-CB2996BDE7C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Hydro">
    <a:dk1>
      <a:sysClr val="windowText" lastClr="000000"/>
    </a:dk1>
    <a:lt1>
      <a:sysClr val="window" lastClr="FFFFFF"/>
    </a:lt1>
    <a:dk2>
      <a:srgbClr val="999999"/>
    </a:dk2>
    <a:lt2>
      <a:srgbClr val="FFFFFF"/>
    </a:lt2>
    <a:accent1>
      <a:srgbClr val="99CC00"/>
    </a:accent1>
    <a:accent2>
      <a:srgbClr val="0099CC"/>
    </a:accent2>
    <a:accent3>
      <a:srgbClr val="660099"/>
    </a:accent3>
    <a:accent4>
      <a:srgbClr val="CC0000"/>
    </a:accent4>
    <a:accent5>
      <a:srgbClr val="FF6600"/>
    </a:accent5>
    <a:accent6>
      <a:srgbClr val="999966"/>
    </a:accent6>
    <a:hlink>
      <a:srgbClr val="0099CC"/>
    </a:hlink>
    <a:folHlink>
      <a:srgbClr val="000000"/>
    </a:folHlink>
  </a:clrScheme>
  <a:fontScheme name="Hydr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Hydro 2018">
    <a:dk1>
      <a:srgbClr val="000000"/>
    </a:dk1>
    <a:lt1>
      <a:srgbClr val="FFFFFF"/>
    </a:lt1>
    <a:dk2>
      <a:srgbClr val="444D55"/>
    </a:dk2>
    <a:lt2>
      <a:srgbClr val="8C8C8C"/>
    </a:lt2>
    <a:accent1>
      <a:srgbClr val="444D55"/>
    </a:accent1>
    <a:accent2>
      <a:srgbClr val="768692"/>
    </a:accent2>
    <a:accent3>
      <a:srgbClr val="43807A"/>
    </a:accent3>
    <a:accent4>
      <a:srgbClr val="C5B9AC"/>
    </a:accent4>
    <a:accent5>
      <a:srgbClr val="4A3041"/>
    </a:accent5>
    <a:accent6>
      <a:srgbClr val="B95946"/>
    </a:accent6>
    <a:hlink>
      <a:srgbClr val="768692"/>
    </a:hlink>
    <a:folHlink>
      <a:srgbClr val="444D55"/>
    </a:folHlink>
  </a:clrScheme>
  <a:fontScheme name="Hydro 2018">
    <a:majorFont>
      <a:latin typeface="Ivar Display Hydro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447</Words>
  <Application>Microsoft Office PowerPoint</Application>
  <PresentationFormat>Widescreen</PresentationFormat>
  <Paragraphs>108</Paragraphs>
  <Slides>11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MS PGothic</vt:lpstr>
      <vt:lpstr>MS PGothic</vt:lpstr>
      <vt:lpstr>Times New Roman</vt:lpstr>
      <vt:lpstr>Calibri</vt:lpstr>
      <vt:lpstr>Verdana</vt:lpstr>
      <vt:lpstr>Ivar Display Hydro</vt:lpstr>
      <vt:lpstr>Helvetica</vt:lpstr>
      <vt:lpstr>Arial</vt:lpstr>
      <vt:lpstr>Hydro Theme</vt:lpstr>
      <vt:lpstr>think-cell Slide</vt:lpstr>
      <vt:lpstr>Industrial Decarbonisation - The Next Challenge’Carbon: </vt:lpstr>
      <vt:lpstr>Norsk Hydro, aluminium mainly based on renewable electricity </vt:lpstr>
      <vt:lpstr>PowerPoint Presentation</vt:lpstr>
      <vt:lpstr>The global climate paradox - I</vt:lpstr>
      <vt:lpstr>PowerPoint Presentation</vt:lpstr>
      <vt:lpstr>The global climate paradox II</vt:lpstr>
      <vt:lpstr>PowerPoint Presentation</vt:lpstr>
      <vt:lpstr>PowerPoint Presentation</vt:lpstr>
      <vt:lpstr>Hydro’s Technology Pilot - Karmøy, Norway 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Carbon: Implications for industry</dc:title>
  <dc:creator>Immavera Sardone</dc:creator>
  <cp:lastModifiedBy>Liv Rathe</cp:lastModifiedBy>
  <cp:revision>29</cp:revision>
  <dcterms:created xsi:type="dcterms:W3CDTF">2019-02-28T10:11:02Z</dcterms:created>
  <dcterms:modified xsi:type="dcterms:W3CDTF">2019-04-08T12:03:23Z</dcterms:modified>
</cp:coreProperties>
</file>