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2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activeX/activeX1.xml" ContentType="application/vnd.ms-office.activeX+xml"/>
  <Override PartName="/ppt/activeX/activeX1.bin" ContentType="application/vnd.ms-office.activeX"/>
  <Override PartName="/ppt/activeX/activeX2.xml" ContentType="application/vnd.ms-office.activeX+xml"/>
  <Override PartName="/ppt/activeX/activeX2.bin" ContentType="application/vnd.ms-office.activeX"/>
  <Override PartName="/ppt/activeX/activeX3.xml" ContentType="application/vnd.ms-office.activeX+xml"/>
  <Override PartName="/ppt/activeX/activeX3.bin" ContentType="application/vnd.ms-office.activeX"/>
  <Override PartName="/ppt/activeX/activeX4.xml" ContentType="application/vnd.ms-office.activeX+xml"/>
  <Override PartName="/ppt/activeX/activeX4.bin" ContentType="application/vnd.ms-office.activeX"/>
  <Override PartName="/ppt/activeX/activeX5.xml" ContentType="application/vnd.ms-office.activeX+xml"/>
  <Override PartName="/ppt/activeX/activeX5.bin" ContentType="application/vnd.ms-office.activeX"/>
  <Override PartName="/ppt/activeX/activeX6.xml" ContentType="application/vnd.ms-office.activeX+xml"/>
  <Override PartName="/ppt/activeX/activeX6.bin" ContentType="application/vnd.ms-office.activeX"/>
  <Override PartName="/ppt/activeX/activeX7.xml" ContentType="application/vnd.ms-office.activeX+xml"/>
  <Override PartName="/ppt/activeX/activeX7.bin" ContentType="application/vnd.ms-office.activeX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7214" r:id="rId4"/>
  </p:sldMasterIdLst>
  <p:notesMasterIdLst>
    <p:notesMasterId r:id="rId10"/>
  </p:notesMasterIdLst>
  <p:sldIdLst>
    <p:sldId id="1403" r:id="rId5"/>
    <p:sldId id="1987" r:id="rId6"/>
    <p:sldId id="1988" r:id="rId7"/>
    <p:sldId id="1989" r:id="rId8"/>
    <p:sldId id="1986" r:id="rId9"/>
  </p:sldIdLst>
  <p:sldSz cx="9906000" cy="6858000" type="A4"/>
  <p:notesSz cx="7010400" cy="9296400"/>
  <p:custDataLst>
    <p:tags r:id="rId11"/>
  </p:custDataLst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 userDrawn="1">
          <p15:clr>
            <a:srgbClr val="A4A3A4"/>
          </p15:clr>
        </p15:guide>
        <p15:guide id="2" pos="615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esa Aleixo" initials="TA" lastIdx="4" clrIdx="0">
    <p:extLst>
      <p:ext uri="{19B8F6BF-5375-455C-9EA6-DF929625EA0E}">
        <p15:presenceInfo xmlns:p15="http://schemas.microsoft.com/office/powerpoint/2012/main" userId="S-1-5-21-2021202365-602491819-1652426489-110181" providerId="AD"/>
      </p:ext>
    </p:extLst>
  </p:cmAuthor>
  <p:cmAuthor id="2" name="André Pina" initials="AP" lastIdx="1" clrIdx="1">
    <p:extLst>
      <p:ext uri="{19B8F6BF-5375-455C-9EA6-DF929625EA0E}">
        <p15:presenceInfo xmlns:p15="http://schemas.microsoft.com/office/powerpoint/2012/main" userId="S-1-5-21-2021202365-602491819-1652426489-2737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F16B"/>
    <a:srgbClr val="F3D603"/>
    <a:srgbClr val="529E06"/>
    <a:srgbClr val="F4EE00"/>
    <a:srgbClr val="10069F"/>
    <a:srgbClr val="448305"/>
    <a:srgbClr val="FF6565"/>
    <a:srgbClr val="98DCA3"/>
    <a:srgbClr val="C12913"/>
    <a:srgbClr val="BDC6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56" autoAdjust="0"/>
    <p:restoredTop sz="95141" autoAdjust="0"/>
  </p:normalViewPr>
  <p:slideViewPr>
    <p:cSldViewPr>
      <p:cViewPr varScale="1">
        <p:scale>
          <a:sx n="87" d="100"/>
          <a:sy n="87" d="100"/>
        </p:scale>
        <p:origin x="474" y="27"/>
      </p:cViewPr>
      <p:guideLst>
        <p:guide orient="horz" pos="4201"/>
        <p:guide pos="61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33084947839047"/>
          <c:y val="2.9001074113856072E-2"/>
          <c:w val="0.81698956780923992"/>
          <c:h val="0.88650196920873614"/>
        </c:manualLayout>
      </c:layout>
      <c:scatterChart>
        <c:scatterStyle val="lineMarker"/>
        <c:varyColors val="0"/>
        <c:ser>
          <c:idx val="0"/>
          <c:order val="0"/>
          <c:spPr>
            <a:ln w="19050" algn="ctr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Sheet1!$A$1:$AC$1</c:f>
              <c:numCache>
                <c:formatCode>General</c:formatCode>
                <c:ptCount val="2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2030</c:v>
                </c:pt>
                <c:pt idx="28">
                  <c:v>2050</c:v>
                </c:pt>
              </c:numCache>
            </c:numRef>
          </c:xVal>
          <c:yVal>
            <c:numRef>
              <c:f>Sheet1!$A$2:$AC$2</c:f>
              <c:numCache>
                <c:formatCode>General</c:formatCode>
                <c:ptCount val="29"/>
                <c:pt idx="0">
                  <c:v>5719.5710300000001</c:v>
                </c:pt>
                <c:pt idx="1">
                  <c:v>5620.1200199999994</c:v>
                </c:pt>
                <c:pt idx="2">
                  <c:v>5449.7344599999997</c:v>
                </c:pt>
                <c:pt idx="3">
                  <c:v>5353.7986000000001</c:v>
                </c:pt>
                <c:pt idx="4">
                  <c:v>5327.9140800000005</c:v>
                </c:pt>
                <c:pt idx="5">
                  <c:v>5386.73153</c:v>
                </c:pt>
                <c:pt idx="6">
                  <c:v>5499.66921</c:v>
                </c:pt>
                <c:pt idx="7">
                  <c:v>5403.1565199999995</c:v>
                </c:pt>
                <c:pt idx="8">
                  <c:v>5364.1419500000002</c:v>
                </c:pt>
                <c:pt idx="9">
                  <c:v>5264.00972</c:v>
                </c:pt>
                <c:pt idx="10">
                  <c:v>5277.7118399999999</c:v>
                </c:pt>
                <c:pt idx="11">
                  <c:v>5333.7399000000005</c:v>
                </c:pt>
                <c:pt idx="12">
                  <c:v>5286.13537</c:v>
                </c:pt>
                <c:pt idx="13">
                  <c:v>5374.1979599999995</c:v>
                </c:pt>
                <c:pt idx="14">
                  <c:v>5381.5311500000007</c:v>
                </c:pt>
                <c:pt idx="15">
                  <c:v>5351.2121399999996</c:v>
                </c:pt>
                <c:pt idx="16">
                  <c:v>5344.1235199999992</c:v>
                </c:pt>
                <c:pt idx="17">
                  <c:v>5300.7279600000002</c:v>
                </c:pt>
                <c:pt idx="18">
                  <c:v>5183.9901799999998</c:v>
                </c:pt>
                <c:pt idx="19">
                  <c:v>4803.5293600000005</c:v>
                </c:pt>
                <c:pt idx="20">
                  <c:v>4909.0652300000002</c:v>
                </c:pt>
                <c:pt idx="21">
                  <c:v>4754.81459</c:v>
                </c:pt>
                <c:pt idx="22">
                  <c:v>4690.0957500000004</c:v>
                </c:pt>
                <c:pt idx="23">
                  <c:v>4596.3630899999998</c:v>
                </c:pt>
                <c:pt idx="24">
                  <c:v>4427.32366</c:v>
                </c:pt>
                <c:pt idx="25">
                  <c:v>4460.4996600000004</c:v>
                </c:pt>
                <c:pt idx="26">
                  <c:v>4440.7750800000003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47C-414F-BB2D-CE052D9CCD34}"/>
            </c:ext>
          </c:extLst>
        </c:ser>
        <c:ser>
          <c:idx val="1"/>
          <c:order val="1"/>
          <c:spPr>
            <a:ln w="19050" algn="ctr">
              <a:solidFill>
                <a:srgbClr val="000000"/>
              </a:solidFill>
              <a:prstDash val="dash"/>
            </a:ln>
          </c:spPr>
          <c:marker>
            <c:symbol val="none"/>
          </c:marker>
          <c:xVal>
            <c:numRef>
              <c:f>Sheet1!$A$1:$AC$1</c:f>
              <c:numCache>
                <c:formatCode>General</c:formatCode>
                <c:ptCount val="2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2030</c:v>
                </c:pt>
                <c:pt idx="28">
                  <c:v>2050</c:v>
                </c:pt>
              </c:numCache>
            </c:numRef>
          </c:xVal>
          <c:yVal>
            <c:numRef>
              <c:f>Sheet1!$A$3:$AC$3</c:f>
              <c:numCache>
                <c:formatCode>General</c:formatCode>
                <c:ptCount val="29"/>
                <c:pt idx="26">
                  <c:v>4440.7750800000003</c:v>
                </c:pt>
                <c:pt idx="27">
                  <c:v>3203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47C-414F-BB2D-CE052D9CCD34}"/>
            </c:ext>
          </c:extLst>
        </c:ser>
        <c:ser>
          <c:idx val="2"/>
          <c:order val="2"/>
          <c:spPr>
            <a:ln w="19050" algn="ctr">
              <a:solidFill>
                <a:srgbClr val="808080"/>
              </a:solidFill>
              <a:prstDash val="solid"/>
            </a:ln>
          </c:spPr>
          <c:marker>
            <c:symbol val="none"/>
          </c:marker>
          <c:xVal>
            <c:numRef>
              <c:f>Sheet1!$A$1:$AC$1</c:f>
              <c:numCache>
                <c:formatCode>General</c:formatCode>
                <c:ptCount val="2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2030</c:v>
                </c:pt>
                <c:pt idx="28">
                  <c:v>2050</c:v>
                </c:pt>
              </c:numCache>
            </c:numRef>
          </c:xVal>
          <c:yVal>
            <c:numRef>
              <c:f>Sheet1!$A$4:$AC$4</c:f>
              <c:numCache>
                <c:formatCode>General</c:formatCode>
                <c:ptCount val="29"/>
                <c:pt idx="27">
                  <c:v>3203</c:v>
                </c:pt>
                <c:pt idx="28">
                  <c:v>1143.9000000000001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47C-414F-BB2D-CE052D9CCD34}"/>
            </c:ext>
          </c:extLst>
        </c:ser>
        <c:ser>
          <c:idx val="3"/>
          <c:order val="3"/>
          <c:spPr>
            <a:ln w="19050" algn="ctr">
              <a:solidFill>
                <a:srgbClr val="808080"/>
              </a:solidFill>
              <a:prstDash val="solid"/>
            </a:ln>
          </c:spPr>
          <c:marker>
            <c:symbol val="none"/>
          </c:marker>
          <c:xVal>
            <c:numRef>
              <c:f>Sheet1!$A$1:$AC$1</c:f>
              <c:numCache>
                <c:formatCode>General</c:formatCode>
                <c:ptCount val="2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2030</c:v>
                </c:pt>
                <c:pt idx="28">
                  <c:v>2050</c:v>
                </c:pt>
              </c:numCache>
            </c:numRef>
          </c:xVal>
          <c:yVal>
            <c:numRef>
              <c:f>Sheet1!$A$5:$AC$5</c:f>
              <c:numCache>
                <c:formatCode>General</c:formatCode>
                <c:ptCount val="29"/>
                <c:pt idx="27">
                  <c:v>3203</c:v>
                </c:pt>
                <c:pt idx="28">
                  <c:v>286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047C-414F-BB2D-CE052D9CC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1482687"/>
        <c:axId val="1"/>
      </c:scatterChart>
      <c:valAx>
        <c:axId val="961482687"/>
        <c:scaling>
          <c:orientation val="minMax"/>
          <c:max val="2050"/>
          <c:min val="1990"/>
        </c:scaling>
        <c:delete val="0"/>
        <c:axPos val="b"/>
        <c:majorGridlines>
          <c:spPr>
            <a:ln>
              <a:noFill/>
            </a:ln>
          </c:spPr>
        </c:majorGridlines>
        <c:numFmt formatCode="0;&quot;-&quot;0" sourceLinked="0"/>
        <c:majorTickMark val="out"/>
        <c:minorTickMark val="none"/>
        <c:tickLblPos val="nextTo"/>
        <c:spPr>
          <a:ln w="9525" algn="ctr">
            <a:solidFill>
              <a:schemeClr val="tx1"/>
            </a:solidFill>
            <a:prstDash val="solid"/>
          </a:ln>
        </c:spPr>
        <c:txPr>
          <a:bodyPr wrap="none"/>
          <a:lstStyle/>
          <a:p>
            <a:pPr>
              <a:defRPr sz="1400">
                <a:solidFill>
                  <a:schemeClr val="tx1"/>
                </a:solidFill>
                <a:latin typeface="Calibri"/>
                <a:ea typeface="+mn-ea"/>
                <a:cs typeface="Calibri"/>
                <a:sym typeface="Calibri"/>
              </a:defRPr>
            </a:pPr>
            <a:endParaRPr lang="pt-PT"/>
          </a:p>
        </c:txPr>
        <c:crossAx val="1"/>
        <c:crosses val="min"/>
        <c:crossBetween val="midCat"/>
        <c:majorUnit val="10"/>
      </c:valAx>
      <c:valAx>
        <c:axId val="1"/>
        <c:scaling>
          <c:orientation val="minMax"/>
          <c:max val="60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0;&quot;-&quot;0" sourceLinked="0"/>
        <c:majorTickMark val="out"/>
        <c:minorTickMark val="none"/>
        <c:tickLblPos val="nextTo"/>
        <c:spPr>
          <a:ln w="9525" algn="ctr">
            <a:solidFill>
              <a:schemeClr val="tx1"/>
            </a:solidFill>
            <a:prstDash val="solid"/>
          </a:ln>
        </c:spPr>
        <c:txPr>
          <a:bodyPr wrap="none"/>
          <a:lstStyle/>
          <a:p>
            <a:pPr>
              <a:defRPr sz="1400">
                <a:solidFill>
                  <a:schemeClr val="tx1"/>
                </a:solidFill>
                <a:latin typeface="Calibri"/>
                <a:ea typeface="+mn-ea"/>
                <a:cs typeface="Calibri"/>
                <a:sym typeface="Calibri"/>
              </a:defRPr>
            </a:pPr>
            <a:endParaRPr lang="pt-PT"/>
          </a:p>
        </c:txPr>
        <c:crossAx val="961482687"/>
        <c:crosses val="min"/>
        <c:crossBetween val="midCat"/>
        <c:majorUnit val="500"/>
      </c:valAx>
    </c:plotArea>
    <c:plotVisOnly val="0"/>
    <c:dispBlanksAs val="gap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108108108108109E-2"/>
          <c:y val="2.7097446586763937E-2"/>
          <c:w val="0.9437837837837838"/>
          <c:h val="0.94580510682647201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C30C3E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Sheet1!$A$1:$D$1</c:f>
              <c:numCache>
                <c:formatCode>General</c:formatCode>
                <c:ptCount val="4"/>
                <c:pt idx="0">
                  <c:v>211.64</c:v>
                </c:pt>
                <c:pt idx="1">
                  <c:v>354.33</c:v>
                </c:pt>
                <c:pt idx="2">
                  <c:v>788.99</c:v>
                </c:pt>
                <c:pt idx="3">
                  <c:v>672.58799999999997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3A-4DFB-ADCF-D081B9E0577C}"/>
            </c:ext>
          </c:extLst>
        </c:ser>
        <c:ser>
          <c:idx val="1"/>
          <c:order val="1"/>
          <c:spPr>
            <a:solidFill>
              <a:srgbClr val="000000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Sheet1!$A$2:$D$2</c:f>
              <c:numCache>
                <c:formatCode>General</c:formatCode>
                <c:ptCount val="4"/>
                <c:pt idx="0">
                  <c:v>1097.2719999999999</c:v>
                </c:pt>
                <c:pt idx="1">
                  <c:v>754.69500000000016</c:v>
                </c:pt>
                <c:pt idx="2">
                  <c:v>89.950000000000045</c:v>
                </c:pt>
                <c:pt idx="3">
                  <c:v>72.533999999999992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3A-4DFB-ADCF-D081B9E0577C}"/>
            </c:ext>
          </c:extLst>
        </c:ser>
        <c:ser>
          <c:idx val="2"/>
          <c:order val="2"/>
          <c:spPr>
            <a:solidFill>
              <a:srgbClr val="C0C0C0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Sheet1!$A$3:$D$3</c:f>
              <c:numCache>
                <c:formatCode>General</c:formatCode>
                <c:ptCount val="4"/>
                <c:pt idx="0">
                  <c:v>221.4079999999999</c:v>
                </c:pt>
                <c:pt idx="1">
                  <c:v>164.61000000000013</c:v>
                </c:pt>
                <c:pt idx="2">
                  <c:v>299.40499999999997</c:v>
                </c:pt>
                <c:pt idx="3">
                  <c:v>249.47300000000007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3A-4DFB-ADCF-D081B9E057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204612383"/>
        <c:axId val="1"/>
      </c:barChart>
      <c:catAx>
        <c:axId val="1204612383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1530.3199999999997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204612383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108108108108109E-2"/>
          <c:y val="2.7097446586763937E-2"/>
          <c:w val="0.9437837837837838"/>
          <c:h val="0.94580510682647201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FFFFFF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Sheet1!$A$1:$D$1</c:f>
              <c:numCache>
                <c:formatCode>General</c:formatCode>
                <c:ptCount val="4"/>
                <c:pt idx="0">
                  <c:v>237</c:v>
                </c:pt>
                <c:pt idx="1">
                  <c:v>261</c:v>
                </c:pt>
                <c:pt idx="2">
                  <c:v>343</c:v>
                </c:pt>
                <c:pt idx="3">
                  <c:v>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77-45EA-B984-2F8A7B99176E}"/>
            </c:ext>
          </c:extLst>
        </c:ser>
        <c:ser>
          <c:idx val="1"/>
          <c:order val="1"/>
          <c:spPr>
            <a:solidFill>
              <a:srgbClr val="C30C3E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Sheet1!$A$2:$D$2</c:f>
              <c:numCache>
                <c:formatCode>General</c:formatCode>
                <c:ptCount val="4"/>
                <c:pt idx="0">
                  <c:v>87</c:v>
                </c:pt>
                <c:pt idx="1">
                  <c:v>113</c:v>
                </c:pt>
                <c:pt idx="2">
                  <c:v>104</c:v>
                </c:pt>
                <c:pt idx="3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77-45EA-B984-2F8A7B99176E}"/>
            </c:ext>
          </c:extLst>
        </c:ser>
        <c:ser>
          <c:idx val="2"/>
          <c:order val="2"/>
          <c:spPr>
            <a:solidFill>
              <a:srgbClr val="000000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Sheet1!$A$3:$D$3</c:f>
              <c:numCache>
                <c:formatCode>General</c:formatCode>
                <c:ptCount val="4"/>
                <c:pt idx="0">
                  <c:v>716</c:v>
                </c:pt>
                <c:pt idx="1">
                  <c:v>641</c:v>
                </c:pt>
                <c:pt idx="2">
                  <c:v>51</c:v>
                </c:pt>
                <c:pt idx="3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77-45EA-B984-2F8A7B99176E}"/>
            </c:ext>
          </c:extLst>
        </c:ser>
        <c:ser>
          <c:idx val="3"/>
          <c:order val="3"/>
          <c:spPr>
            <a:solidFill>
              <a:srgbClr val="C0C0C0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Sheet1!$A$4:$D$4</c:f>
              <c:numCache>
                <c:formatCode>General</c:formatCode>
                <c:ptCount val="4"/>
                <c:pt idx="0">
                  <c:v>46</c:v>
                </c:pt>
                <c:pt idx="1">
                  <c:v>49</c:v>
                </c:pt>
                <c:pt idx="2">
                  <c:v>186</c:v>
                </c:pt>
                <c:pt idx="3">
                  <c:v>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77-45EA-B984-2F8A7B9917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199224015"/>
        <c:axId val="1"/>
      </c:barChart>
      <c:catAx>
        <c:axId val="1199224015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1086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199224015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108108108108109E-2"/>
          <c:y val="2.7097446586763937E-2"/>
          <c:w val="0.9437837837837838"/>
          <c:h val="0.94580510682647201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C30C3E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Sheet1!$A$1:$D$1</c:f>
              <c:numCache>
                <c:formatCode>General</c:formatCode>
                <c:ptCount val="4"/>
                <c:pt idx="0">
                  <c:v>432</c:v>
                </c:pt>
                <c:pt idx="1">
                  <c:v>870</c:v>
                </c:pt>
                <c:pt idx="2">
                  <c:v>2485</c:v>
                </c:pt>
                <c:pt idx="3">
                  <c:v>2097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FB-4967-9394-D1F0BB8A597B}"/>
            </c:ext>
          </c:extLst>
        </c:ser>
        <c:ser>
          <c:idx val="1"/>
          <c:order val="1"/>
          <c:spPr>
            <a:solidFill>
              <a:srgbClr val="000000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Sheet1!$A$2:$D$2</c:f>
              <c:numCache>
                <c:formatCode>General</c:formatCode>
                <c:ptCount val="4"/>
                <c:pt idx="0">
                  <c:v>431</c:v>
                </c:pt>
                <c:pt idx="1">
                  <c:v>303</c:v>
                </c:pt>
                <c:pt idx="2">
                  <c:v>118</c:v>
                </c:pt>
                <c:pt idx="3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FB-4967-9394-D1F0BB8A597B}"/>
            </c:ext>
          </c:extLst>
        </c:ser>
        <c:ser>
          <c:idx val="2"/>
          <c:order val="2"/>
          <c:spPr>
            <a:solidFill>
              <a:srgbClr val="C0C0C0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Sheet1!$A$3:$D$3</c:f>
              <c:numCache>
                <c:formatCode>General</c:formatCode>
                <c:ptCount val="4"/>
                <c:pt idx="0">
                  <c:v>122</c:v>
                </c:pt>
                <c:pt idx="1">
                  <c:v>97</c:v>
                </c:pt>
                <c:pt idx="2">
                  <c:v>187</c:v>
                </c:pt>
                <c:pt idx="3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FB-4967-9394-D1F0BB8A59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437985391"/>
        <c:axId val="1"/>
      </c:barChart>
      <c:catAx>
        <c:axId val="1437985391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279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437985391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6275896917635173E-2"/>
          <c:y val="2.7310924369747899E-2"/>
          <c:w val="0.94744820616472969"/>
          <c:h val="0.94537815126050417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C30C3E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Sheet1!$A$1:$B$1</c:f>
              <c:numCache>
                <c:formatCode>General</c:formatCode>
                <c:ptCount val="2"/>
                <c:pt idx="0">
                  <c:v>2495.3721399999995</c:v>
                </c:pt>
                <c:pt idx="1">
                  <c:v>1941.2696600000004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B8-4FE0-9B64-1E5859A717CC}"/>
            </c:ext>
          </c:extLst>
        </c:ser>
        <c:ser>
          <c:idx val="1"/>
          <c:order val="1"/>
          <c:spPr>
            <a:solidFill>
              <a:srgbClr val="808080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Sheet1!$A$2:$B$2</c:f>
              <c:numCache>
                <c:formatCode>General</c:formatCode>
                <c:ptCount val="2"/>
                <c:pt idx="0">
                  <c:v>2855.84</c:v>
                </c:pt>
                <c:pt idx="1">
                  <c:v>2519.23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B8-4FE0-9B64-1E5859A71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068068783"/>
        <c:axId val="1"/>
      </c:barChart>
      <c:catAx>
        <c:axId val="1068068783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5351.2121399999996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068068783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65358592692828E-2"/>
          <c:y val="2.7310924369747899E-2"/>
          <c:w val="0.85926928281461445"/>
          <c:h val="0.94537815126050417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4C6C9C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Sheet1!$A$1</c:f>
              <c:numCache>
                <c:formatCode>General</c:formatCode>
                <c:ptCount val="1"/>
                <c:pt idx="0">
                  <c:v>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AF-48BC-AFC4-540D2C22F0A0}"/>
            </c:ext>
          </c:extLst>
        </c:ser>
        <c:ser>
          <c:idx val="1"/>
          <c:order val="1"/>
          <c:spPr>
            <a:solidFill>
              <a:srgbClr val="C30C3E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Sheet1!$A$2</c:f>
              <c:numCache>
                <c:formatCode>General</c:formatCode>
                <c:ptCount val="1"/>
                <c:pt idx="0">
                  <c:v>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AF-48BC-AFC4-540D2C22F0A0}"/>
            </c:ext>
          </c:extLst>
        </c:ser>
        <c:ser>
          <c:idx val="2"/>
          <c:order val="2"/>
          <c:spPr>
            <a:solidFill>
              <a:srgbClr val="969696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Sheet1!$A$3</c:f>
              <c:numCache>
                <c:formatCode>General</c:formatCode>
                <c:ptCount val="1"/>
                <c:pt idx="0">
                  <c:v>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AF-48BC-AFC4-540D2C22F0A0}"/>
            </c:ext>
          </c:extLst>
        </c:ser>
        <c:ser>
          <c:idx val="3"/>
          <c:order val="3"/>
          <c:spPr>
            <a:solidFill>
              <a:srgbClr val="808080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Sheet1!$A$4</c:f>
              <c:numCache>
                <c:formatCode>General</c:formatCode>
                <c:ptCount val="1"/>
                <c:pt idx="0">
                  <c:v>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AF-48BC-AFC4-540D2C22F0A0}"/>
            </c:ext>
          </c:extLst>
        </c:ser>
        <c:ser>
          <c:idx val="4"/>
          <c:order val="4"/>
          <c:spPr>
            <a:solidFill>
              <a:srgbClr val="000000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Sheet1!$A$5</c:f>
              <c:numCache>
                <c:formatCode>General</c:formatCode>
                <c:ptCount val="1"/>
                <c:pt idx="0">
                  <c:v>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AF-48BC-AFC4-540D2C22F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199218815"/>
        <c:axId val="1"/>
      </c:barChart>
      <c:catAx>
        <c:axId val="1199218815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rgbClr val="FFFFFF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2519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199218815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e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37840" cy="464820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1"/>
            <a:ext cx="3037840" cy="464820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DAAC0E7A-760F-407C-B974-F7BAF8A22CA5}" type="datetimeFigureOut">
              <a:rPr lang="pt-PT" smtClean="0"/>
              <a:pPr/>
              <a:t>16/04/2019</a:t>
            </a:fld>
            <a:endParaRPr lang="pt-P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pt-P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968"/>
            <a:ext cx="3037840" cy="464820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4820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05B82DFD-23EA-49E3-98B1-F1094045D29A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8484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459936-2F72-4369-B374-58A2021D5BFE}" type="slidenum">
              <a:rPr lang="pt-PT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</a:t>
            </a:fld>
            <a:endParaRPr lang="pt-P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316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82DFD-23EA-49E3-98B1-F1094045D29A}" type="slidenum">
              <a:rPr lang="pt-PT" smtClean="0"/>
              <a:pPr/>
              <a:t>1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01210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82DFD-23EA-49E3-98B1-F1094045D29A}" type="slidenum">
              <a:rPr lang="pt-PT" smtClean="0"/>
              <a:pPr/>
              <a:t>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9499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82DFD-23EA-49E3-98B1-F1094045D29A}" type="slidenum">
              <a:rPr lang="pt-PT" smtClean="0"/>
              <a:pPr/>
              <a:t>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89838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82DFD-23EA-49E3-98B1-F1094045D29A}" type="slidenum">
              <a:rPr lang="pt-PT" smtClean="0"/>
              <a:pPr/>
              <a:t>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26554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12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tags" Target="../tags/tag10.xml"/><Relationship Id="rId11" Type="http://schemas.openxmlformats.org/officeDocument/2006/relationships/image" Target="../media/image4.emf"/><Relationship Id="rId5" Type="http://schemas.openxmlformats.org/officeDocument/2006/relationships/tags" Target="../tags/tag9.xml"/><Relationship Id="rId10" Type="http://schemas.openxmlformats.org/officeDocument/2006/relationships/oleObject" Target="../embeddings/oleObject5.bin"/><Relationship Id="rId4" Type="http://schemas.openxmlformats.org/officeDocument/2006/relationships/tags" Target="../tags/tag8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6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8543643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3580" name="think-cell Slide" r:id="rId4" imgW="308" imgH="309" progId="TCLayout.ActiveDocument.1">
                  <p:embed/>
                </p:oleObj>
              </mc:Choice>
              <mc:Fallback>
                <p:oleObj name="think-cell Slide" r:id="rId4" imgW="308" imgH="30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450" y="131763"/>
            <a:ext cx="9359900" cy="70485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88" y="1262063"/>
            <a:ext cx="9217025" cy="5119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24625"/>
            <a:ext cx="3657600" cy="333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</a:rPr>
              <a:t>Select View &gt; Header and Footer to include the filename in the format YYYYMMDD-Xxxxxx.pot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9274175" y="6624638"/>
            <a:ext cx="560388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0C8EEFF-A5EC-4CEC-9180-B1825E6DB0C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42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6192187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23" name="think-cell Slide" r:id="rId4" imgW="308" imgH="309" progId="TCLayout.ActiveDocument.1">
                  <p:embed/>
                </p:oleObj>
              </mc:Choice>
              <mc:Fallback>
                <p:oleObj name="think-cell Slide" r:id="rId4" imgW="308" imgH="30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450" y="131763"/>
            <a:ext cx="9359900" cy="70485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524625"/>
            <a:ext cx="3657600" cy="333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</a:rPr>
              <a:t>Select View &gt; Header and Footer to include the filename in the format YYYYMMDD-Xxxxxx.pot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9274175" y="6624638"/>
            <a:ext cx="560388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9E6F6D9-B9CA-40DB-91D5-C9408260F54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39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6376640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281" name="think-cell Slide" r:id="rId4" imgW="308" imgH="309" progId="TCLayout.ActiveDocument.1">
                  <p:embed/>
                </p:oleObj>
              </mc:Choice>
              <mc:Fallback>
                <p:oleObj name="think-cell Slide" r:id="rId4" imgW="308" imgH="30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450" y="131763"/>
            <a:ext cx="9359900" cy="70485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pt-PT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44488" y="1262063"/>
            <a:ext cx="9217025" cy="5119687"/>
          </a:xfrm>
          <a:prstGeom prst="rect">
            <a:avLst/>
          </a:prstGeom>
        </p:spPr>
        <p:txBody>
          <a:bodyPr/>
          <a:lstStyle/>
          <a:p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24625"/>
            <a:ext cx="3657600" cy="333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</a:rPr>
              <a:t>Select View &gt; Header and Footer to include the filename in the format YYYYMMDD-Xxxxxx.pot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9274175" y="6624638"/>
            <a:ext cx="560388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3BD5217-F1DB-43E9-BB2D-8D6A227FD6A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50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450" y="131763"/>
            <a:ext cx="9359900" cy="70485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88" y="1262063"/>
            <a:ext cx="9217025" cy="5119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17496" y="6588000"/>
            <a:ext cx="432000" cy="201600"/>
          </a:xfrm>
        </p:spPr>
        <p:txBody>
          <a:bodyPr/>
          <a:lstStyle/>
          <a:p>
            <a:fld id="{DA009E6C-CE07-4CEF-8DE5-A35F70649AA4}" type="slidenum">
              <a:rPr lang="pt-PT" smtClean="0">
                <a:solidFill>
                  <a:srgbClr val="000000"/>
                </a:solidFill>
              </a:rPr>
              <a:pPr/>
              <a:t>‹#›</a:t>
            </a:fld>
            <a:endParaRPr lang="pt-P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84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a da Apresen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36" name="think-cell Slide" r:id="rId10" imgW="360" imgH="360" progId="TCLayout.ActiveDocument.1">
                  <p:embed/>
                </p:oleObj>
              </mc:Choice>
              <mc:Fallback>
                <p:oleObj name="think-cell Slide" r:id="rId10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/>
          <p:cNvSpPr>
            <a:spLocks noGrp="1" noChangeArrowheads="1"/>
          </p:cNvSpPr>
          <p:nvPr>
            <p:ph type="ctrTitle"/>
            <p:custDataLst>
              <p:tags r:id="rId3"/>
            </p:custDataLst>
          </p:nvPr>
        </p:nvSpPr>
        <p:spPr>
          <a:xfrm>
            <a:off x="720000" y="2880000"/>
            <a:ext cx="8100000" cy="935037"/>
          </a:xfrm>
          <a:prstGeom prst="rect">
            <a:avLst/>
          </a:prstGeom>
        </p:spPr>
        <p:txBody>
          <a:bodyPr anchor="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720000" y="3960000"/>
            <a:ext cx="8100000" cy="935037"/>
          </a:xfrm>
          <a:prstGeom prst="rect">
            <a:avLst/>
          </a:prstGeom>
          <a:ln w="9525"/>
        </p:spPr>
        <p:txBody>
          <a:bodyPr/>
          <a:lstStyle>
            <a:lvl1pPr>
              <a:buNone/>
              <a:defRPr sz="2000" b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  <p:custDataLst>
              <p:tags r:id="rId5"/>
            </p:custDataLst>
          </p:nvPr>
        </p:nvSpPr>
        <p:spPr>
          <a:xfrm>
            <a:off x="720000" y="5040000"/>
            <a:ext cx="8100000" cy="3600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338B6-8E45-4F8A-92BD-601EDF95A35F}" type="slidenum">
              <a:rPr lang="pt-P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 userDrawn="1">
            <p:custDataLst>
              <p:tags r:id="rId7"/>
            </p:custDataLst>
          </p:nvPr>
        </p:nvSpPr>
        <p:spPr>
          <a:xfrm>
            <a:off x="180975" y="847725"/>
            <a:ext cx="9591675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FFFFFF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099425" y="360363"/>
            <a:ext cx="1562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793479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664854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42" name="think-cell Slide" r:id="rId4" imgW="308" imgH="309" progId="TCLayout.ActiveDocument.1">
                  <p:embed/>
                </p:oleObj>
              </mc:Choice>
              <mc:Fallback>
                <p:oleObj name="think-cell Slide" r:id="rId4" imgW="308" imgH="30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E6C-CE07-4CEF-8DE5-A35F70649AA4}" type="slidenum">
              <a:rPr lang="pt-PT" smtClean="0">
                <a:solidFill>
                  <a:srgbClr val="000000"/>
                </a:solidFill>
              </a:rPr>
              <a:pPr/>
              <a:t>‹#›</a:t>
            </a:fld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09563" y="1260000"/>
            <a:ext cx="9358312" cy="495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48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latin typeface="Calibri" pitchFamily="34" charset="0"/>
                <a:cs typeface="Calibri" pitchFamily="34" charset="0"/>
              </a:defRPr>
            </a:lvl1pPr>
            <a:lvl2pPr marL="488950" marR="0" indent="-271463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>
                <a:latin typeface="Calibri" pitchFamily="34" charset="0"/>
                <a:cs typeface="Calibri" pitchFamily="34" charset="0"/>
              </a:defRPr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8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Tema 1</a:t>
            </a:r>
          </a:p>
          <a:p>
            <a:pPr marL="488950" marR="0" lvl="1" indent="-271463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t-PT" sz="1800" b="1" i="0" u="none" strike="noStrike" kern="0" cap="none" spc="0" normalizeH="0" baseline="0" noProof="0" dirty="0" err="1">
                <a:ln>
                  <a:noFill/>
                </a:ln>
                <a:solidFill>
                  <a:srgbClr val="B4B4B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Sub-tema</a:t>
            </a:r>
            <a:r>
              <a:rPr kumimoji="0" lang="pt-PT" sz="1800" b="1" i="0" u="none" strike="noStrike" kern="0" cap="none" spc="0" normalizeH="0" baseline="0" noProof="0" dirty="0">
                <a:ln>
                  <a:noFill/>
                </a:ln>
                <a:solidFill>
                  <a:srgbClr val="B4B4B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</a:t>
            </a:r>
          </a:p>
          <a:p>
            <a:pPr marL="488950" marR="0" lvl="1" indent="-271463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t-PT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Sub-tema</a:t>
            </a:r>
            <a:r>
              <a:rPr kumimoji="0" lang="pt-P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</a:t>
            </a:r>
          </a:p>
          <a:p>
            <a:pPr marL="488950" marR="0" lvl="1" indent="-271463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t-PT" sz="1800" b="1" i="0" u="none" strike="noStrike" kern="0" cap="none" spc="0" normalizeH="0" baseline="0" noProof="0" dirty="0" err="1">
                <a:ln>
                  <a:noFill/>
                </a:ln>
                <a:solidFill>
                  <a:srgbClr val="B4B4B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Sub-tema</a:t>
            </a:r>
            <a:r>
              <a:rPr kumimoji="0" lang="pt-PT" sz="1800" b="1" i="0" u="none" strike="noStrike" kern="0" cap="none" spc="0" normalizeH="0" baseline="0" noProof="0" dirty="0">
                <a:ln>
                  <a:noFill/>
                </a:ln>
                <a:solidFill>
                  <a:srgbClr val="B4B4B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8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8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85898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Tema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8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8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85898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Tema 3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38125" y="285730"/>
            <a:ext cx="9215438" cy="5000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pt-PT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99632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06397804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5211"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74175" y="6624638"/>
            <a:ext cx="560388" cy="260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00" b="0"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B0CED3-4840-439F-959C-3356F185912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595813" y="6334125"/>
            <a:ext cx="565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Conexão recta 13"/>
          <p:cNvCxnSpPr/>
          <p:nvPr/>
        </p:nvCxnSpPr>
        <p:spPr>
          <a:xfrm>
            <a:off x="250825" y="981075"/>
            <a:ext cx="945515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45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215" r:id="rId1"/>
    <p:sldLayoutId id="2147487216" r:id="rId2"/>
    <p:sldLayoutId id="2147487217" r:id="rId3"/>
    <p:sldLayoutId id="2147487220" r:id="rId4"/>
    <p:sldLayoutId id="2147487222" r:id="rId5"/>
    <p:sldLayoutId id="2147487223" r:id="rId6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entury Gothic" pitchFamily="34" charset="0"/>
        </a:defRPr>
      </a:lvl9pPr>
    </p:titleStyle>
    <p:bodyStyle>
      <a:lvl1pPr algn="l" rtl="0" fontAlgn="base">
        <a:lnSpc>
          <a:spcPct val="97000"/>
        </a:lnSpc>
        <a:spcBef>
          <a:spcPct val="39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488950" indent="-271463" algn="l" rtl="0" fontAlgn="base">
        <a:lnSpc>
          <a:spcPct val="97000"/>
        </a:lnSpc>
        <a:spcBef>
          <a:spcPct val="39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2pPr>
      <a:lvl3pPr marL="896938" indent="-228600" algn="l" rtl="0" fontAlgn="base">
        <a:lnSpc>
          <a:spcPct val="97000"/>
        </a:lnSpc>
        <a:spcBef>
          <a:spcPct val="39000"/>
        </a:spcBef>
        <a:spcAft>
          <a:spcPct val="0"/>
        </a:spcAft>
        <a:buFont typeface="Century Gothic" pitchFamily="34" charset="0"/>
        <a:buChar char="-"/>
        <a:defRPr sz="1600">
          <a:solidFill>
            <a:schemeClr val="tx1"/>
          </a:solidFill>
          <a:latin typeface="+mn-lt"/>
        </a:defRPr>
      </a:lvl3pPr>
      <a:lvl4pPr marL="1439863" indent="-228600" algn="l" rtl="0" fontAlgn="base">
        <a:lnSpc>
          <a:spcPct val="97000"/>
        </a:lnSpc>
        <a:spcBef>
          <a:spcPct val="39000"/>
        </a:spcBef>
        <a:spcAft>
          <a:spcPct val="0"/>
        </a:spcAft>
        <a:buSzPct val="140000"/>
        <a:buFont typeface="Arial" charset="0"/>
        <a:buChar char="·"/>
        <a:defRPr sz="1600">
          <a:solidFill>
            <a:schemeClr val="tx1"/>
          </a:solidFill>
          <a:latin typeface="+mn-lt"/>
        </a:defRPr>
      </a:lvl4pPr>
      <a:lvl5pPr marL="1874838" indent="-228600" algn="l" rtl="0" fontAlgn="base">
        <a:lnSpc>
          <a:spcPct val="97000"/>
        </a:lnSpc>
        <a:spcBef>
          <a:spcPct val="39000"/>
        </a:spcBef>
        <a:spcAft>
          <a:spcPct val="0"/>
        </a:spcAft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2332038" indent="-228600" algn="l" rtl="0" fontAlgn="base">
        <a:lnSpc>
          <a:spcPct val="97000"/>
        </a:lnSpc>
        <a:spcBef>
          <a:spcPct val="39000"/>
        </a:spcBef>
        <a:spcAft>
          <a:spcPct val="0"/>
        </a:spcAft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2789238" indent="-228600" algn="l" rtl="0" fontAlgn="base">
        <a:lnSpc>
          <a:spcPct val="97000"/>
        </a:lnSpc>
        <a:spcBef>
          <a:spcPct val="39000"/>
        </a:spcBef>
        <a:spcAft>
          <a:spcPct val="0"/>
        </a:spcAft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3246438" indent="-228600" algn="l" rtl="0" fontAlgn="base">
        <a:lnSpc>
          <a:spcPct val="97000"/>
        </a:lnSpc>
        <a:spcBef>
          <a:spcPct val="39000"/>
        </a:spcBef>
        <a:spcAft>
          <a:spcPct val="0"/>
        </a:spcAft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3703638" indent="-228600" algn="l" rtl="0" fontAlgn="base">
        <a:lnSpc>
          <a:spcPct val="97000"/>
        </a:lnSpc>
        <a:spcBef>
          <a:spcPct val="39000"/>
        </a:spcBef>
        <a:spcAft>
          <a:spcPct val="0"/>
        </a:spcAft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5.xml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0.wmf"/><Relationship Id="rId3" Type="http://schemas.openxmlformats.org/officeDocument/2006/relationships/tags" Target="../tags/tag15.xml"/><Relationship Id="rId21" Type="http://schemas.openxmlformats.org/officeDocument/2006/relationships/image" Target="../media/image13.wmf"/><Relationship Id="rId7" Type="http://schemas.openxmlformats.org/officeDocument/2006/relationships/control" Target="../activeX/activeX4.xml"/><Relationship Id="rId12" Type="http://schemas.openxmlformats.org/officeDocument/2006/relationships/notesSlide" Target="../notesSlides/notesSlide1.xml"/><Relationship Id="rId17" Type="http://schemas.openxmlformats.org/officeDocument/2006/relationships/image" Target="../media/image9.wmf"/><Relationship Id="rId2" Type="http://schemas.openxmlformats.org/officeDocument/2006/relationships/tags" Target="../tags/tag14.xml"/><Relationship Id="rId16" Type="http://schemas.openxmlformats.org/officeDocument/2006/relationships/image" Target="../media/image8.wmf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7.vml"/><Relationship Id="rId6" Type="http://schemas.openxmlformats.org/officeDocument/2006/relationships/control" Target="../activeX/activeX3.xml"/><Relationship Id="rId11" Type="http://schemas.openxmlformats.org/officeDocument/2006/relationships/slideLayout" Target="../slideLayouts/slideLayout5.xml"/><Relationship Id="rId5" Type="http://schemas.openxmlformats.org/officeDocument/2006/relationships/control" Target="../activeX/activeX2.xml"/><Relationship Id="rId15" Type="http://schemas.openxmlformats.org/officeDocument/2006/relationships/image" Target="../media/image7.wmf"/><Relationship Id="rId10" Type="http://schemas.openxmlformats.org/officeDocument/2006/relationships/control" Target="../activeX/activeX7.xml"/><Relationship Id="rId19" Type="http://schemas.openxmlformats.org/officeDocument/2006/relationships/image" Target="../media/image11.wmf"/><Relationship Id="rId4" Type="http://schemas.openxmlformats.org/officeDocument/2006/relationships/control" Target="../activeX/activeX1.xml"/><Relationship Id="rId9" Type="http://schemas.openxmlformats.org/officeDocument/2006/relationships/control" Target="../activeX/activeX6.xml"/><Relationship Id="rId1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18" Type="http://schemas.openxmlformats.org/officeDocument/2006/relationships/slideLayout" Target="../slideLayouts/slideLayout6.xml"/><Relationship Id="rId3" Type="http://schemas.openxmlformats.org/officeDocument/2006/relationships/tags" Target="../tags/tag17.xml"/><Relationship Id="rId21" Type="http://schemas.openxmlformats.org/officeDocument/2006/relationships/image" Target="../media/image6.emf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tags" Target="../tags/tag31.xml"/><Relationship Id="rId2" Type="http://schemas.openxmlformats.org/officeDocument/2006/relationships/tags" Target="../tags/tag16.xml"/><Relationship Id="rId16" Type="http://schemas.openxmlformats.org/officeDocument/2006/relationships/tags" Target="../tags/tag30.xml"/><Relationship Id="rId20" Type="http://schemas.openxmlformats.org/officeDocument/2006/relationships/oleObject" Target="../embeddings/oleObject8.bin"/><Relationship Id="rId1" Type="http://schemas.openxmlformats.org/officeDocument/2006/relationships/vmlDrawing" Target="../drawings/vmlDrawing8.v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tags" Target="../tags/tag29.xml"/><Relationship Id="rId10" Type="http://schemas.openxmlformats.org/officeDocument/2006/relationships/tags" Target="../tags/tag24.xml"/><Relationship Id="rId19" Type="http://schemas.openxmlformats.org/officeDocument/2006/relationships/notesSlide" Target="../notesSlides/notesSlide2.xml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Relationship Id="rId2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43.xml"/><Relationship Id="rId18" Type="http://schemas.openxmlformats.org/officeDocument/2006/relationships/tags" Target="../tags/tag48.xml"/><Relationship Id="rId26" Type="http://schemas.openxmlformats.org/officeDocument/2006/relationships/tags" Target="../tags/tag56.xml"/><Relationship Id="rId39" Type="http://schemas.openxmlformats.org/officeDocument/2006/relationships/tags" Target="../tags/tag69.xml"/><Relationship Id="rId21" Type="http://schemas.openxmlformats.org/officeDocument/2006/relationships/tags" Target="../tags/tag51.xml"/><Relationship Id="rId34" Type="http://schemas.openxmlformats.org/officeDocument/2006/relationships/tags" Target="../tags/tag64.xml"/><Relationship Id="rId42" Type="http://schemas.openxmlformats.org/officeDocument/2006/relationships/tags" Target="../tags/tag72.xml"/><Relationship Id="rId47" Type="http://schemas.openxmlformats.org/officeDocument/2006/relationships/tags" Target="../tags/tag77.xml"/><Relationship Id="rId50" Type="http://schemas.openxmlformats.org/officeDocument/2006/relationships/tags" Target="../tags/tag80.xml"/><Relationship Id="rId55" Type="http://schemas.openxmlformats.org/officeDocument/2006/relationships/chart" Target="../charts/chart2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6" Type="http://schemas.openxmlformats.org/officeDocument/2006/relationships/tags" Target="../tags/tag46.xml"/><Relationship Id="rId29" Type="http://schemas.openxmlformats.org/officeDocument/2006/relationships/tags" Target="../tags/tag59.xml"/><Relationship Id="rId11" Type="http://schemas.openxmlformats.org/officeDocument/2006/relationships/tags" Target="../tags/tag41.xml"/><Relationship Id="rId24" Type="http://schemas.openxmlformats.org/officeDocument/2006/relationships/tags" Target="../tags/tag54.xml"/><Relationship Id="rId32" Type="http://schemas.openxmlformats.org/officeDocument/2006/relationships/tags" Target="../tags/tag62.xml"/><Relationship Id="rId37" Type="http://schemas.openxmlformats.org/officeDocument/2006/relationships/tags" Target="../tags/tag67.xml"/><Relationship Id="rId40" Type="http://schemas.openxmlformats.org/officeDocument/2006/relationships/tags" Target="../tags/tag70.xml"/><Relationship Id="rId45" Type="http://schemas.openxmlformats.org/officeDocument/2006/relationships/tags" Target="../tags/tag75.xml"/><Relationship Id="rId53" Type="http://schemas.openxmlformats.org/officeDocument/2006/relationships/oleObject" Target="../embeddings/oleObject9.bin"/><Relationship Id="rId5" Type="http://schemas.openxmlformats.org/officeDocument/2006/relationships/tags" Target="../tags/tag35.xml"/><Relationship Id="rId19" Type="http://schemas.openxmlformats.org/officeDocument/2006/relationships/tags" Target="../tags/tag49.xml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tags" Target="../tags/tag44.xml"/><Relationship Id="rId22" Type="http://schemas.openxmlformats.org/officeDocument/2006/relationships/tags" Target="../tags/tag52.xml"/><Relationship Id="rId27" Type="http://schemas.openxmlformats.org/officeDocument/2006/relationships/tags" Target="../tags/tag57.xml"/><Relationship Id="rId30" Type="http://schemas.openxmlformats.org/officeDocument/2006/relationships/tags" Target="../tags/tag60.xml"/><Relationship Id="rId35" Type="http://schemas.openxmlformats.org/officeDocument/2006/relationships/tags" Target="../tags/tag65.xml"/><Relationship Id="rId43" Type="http://schemas.openxmlformats.org/officeDocument/2006/relationships/tags" Target="../tags/tag73.xml"/><Relationship Id="rId48" Type="http://schemas.openxmlformats.org/officeDocument/2006/relationships/tags" Target="../tags/tag78.xml"/><Relationship Id="rId56" Type="http://schemas.openxmlformats.org/officeDocument/2006/relationships/chart" Target="../charts/chart3.xml"/><Relationship Id="rId8" Type="http://schemas.openxmlformats.org/officeDocument/2006/relationships/tags" Target="../tags/tag38.xml"/><Relationship Id="rId51" Type="http://schemas.openxmlformats.org/officeDocument/2006/relationships/slideLayout" Target="../slideLayouts/slideLayout6.xml"/><Relationship Id="rId3" Type="http://schemas.openxmlformats.org/officeDocument/2006/relationships/tags" Target="../tags/tag33.xml"/><Relationship Id="rId12" Type="http://schemas.openxmlformats.org/officeDocument/2006/relationships/tags" Target="../tags/tag42.xml"/><Relationship Id="rId17" Type="http://schemas.openxmlformats.org/officeDocument/2006/relationships/tags" Target="../tags/tag47.xml"/><Relationship Id="rId25" Type="http://schemas.openxmlformats.org/officeDocument/2006/relationships/tags" Target="../tags/tag55.xml"/><Relationship Id="rId33" Type="http://schemas.openxmlformats.org/officeDocument/2006/relationships/tags" Target="../tags/tag63.xml"/><Relationship Id="rId38" Type="http://schemas.openxmlformats.org/officeDocument/2006/relationships/tags" Target="../tags/tag68.xml"/><Relationship Id="rId46" Type="http://schemas.openxmlformats.org/officeDocument/2006/relationships/tags" Target="../tags/tag76.xml"/><Relationship Id="rId20" Type="http://schemas.openxmlformats.org/officeDocument/2006/relationships/tags" Target="../tags/tag50.xml"/><Relationship Id="rId41" Type="http://schemas.openxmlformats.org/officeDocument/2006/relationships/tags" Target="../tags/tag71.xml"/><Relationship Id="rId54" Type="http://schemas.openxmlformats.org/officeDocument/2006/relationships/image" Target="../media/image6.emf"/><Relationship Id="rId1" Type="http://schemas.openxmlformats.org/officeDocument/2006/relationships/vmlDrawing" Target="../drawings/vmlDrawing9.vml"/><Relationship Id="rId6" Type="http://schemas.openxmlformats.org/officeDocument/2006/relationships/tags" Target="../tags/tag36.xml"/><Relationship Id="rId15" Type="http://schemas.openxmlformats.org/officeDocument/2006/relationships/tags" Target="../tags/tag45.xml"/><Relationship Id="rId23" Type="http://schemas.openxmlformats.org/officeDocument/2006/relationships/tags" Target="../tags/tag53.xml"/><Relationship Id="rId28" Type="http://schemas.openxmlformats.org/officeDocument/2006/relationships/tags" Target="../tags/tag58.xml"/><Relationship Id="rId36" Type="http://schemas.openxmlformats.org/officeDocument/2006/relationships/tags" Target="../tags/tag66.xml"/><Relationship Id="rId49" Type="http://schemas.openxmlformats.org/officeDocument/2006/relationships/tags" Target="../tags/tag79.xml"/><Relationship Id="rId57" Type="http://schemas.openxmlformats.org/officeDocument/2006/relationships/chart" Target="../charts/chart4.xml"/><Relationship Id="rId10" Type="http://schemas.openxmlformats.org/officeDocument/2006/relationships/tags" Target="../tags/tag40.xml"/><Relationship Id="rId31" Type="http://schemas.openxmlformats.org/officeDocument/2006/relationships/tags" Target="../tags/tag61.xml"/><Relationship Id="rId44" Type="http://schemas.openxmlformats.org/officeDocument/2006/relationships/tags" Target="../tags/tag74.xml"/><Relationship Id="rId5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92.xml"/><Relationship Id="rId18" Type="http://schemas.openxmlformats.org/officeDocument/2006/relationships/tags" Target="../tags/tag97.xml"/><Relationship Id="rId26" Type="http://schemas.openxmlformats.org/officeDocument/2006/relationships/chart" Target="../charts/chart5.xml"/><Relationship Id="rId3" Type="http://schemas.openxmlformats.org/officeDocument/2006/relationships/tags" Target="../tags/tag82.xml"/><Relationship Id="rId21" Type="http://schemas.openxmlformats.org/officeDocument/2006/relationships/tags" Target="../tags/tag100.xml"/><Relationship Id="rId7" Type="http://schemas.openxmlformats.org/officeDocument/2006/relationships/tags" Target="../tags/tag86.xml"/><Relationship Id="rId12" Type="http://schemas.openxmlformats.org/officeDocument/2006/relationships/tags" Target="../tags/tag91.xml"/><Relationship Id="rId17" Type="http://schemas.openxmlformats.org/officeDocument/2006/relationships/tags" Target="../tags/tag96.xml"/><Relationship Id="rId25" Type="http://schemas.openxmlformats.org/officeDocument/2006/relationships/image" Target="../media/image6.emf"/><Relationship Id="rId33" Type="http://schemas.openxmlformats.org/officeDocument/2006/relationships/image" Target="../media/image19.png"/><Relationship Id="rId2" Type="http://schemas.openxmlformats.org/officeDocument/2006/relationships/tags" Target="../tags/tag81.xml"/><Relationship Id="rId16" Type="http://schemas.openxmlformats.org/officeDocument/2006/relationships/tags" Target="../tags/tag95.xml"/><Relationship Id="rId20" Type="http://schemas.openxmlformats.org/officeDocument/2006/relationships/tags" Target="../tags/tag99.xml"/><Relationship Id="rId29" Type="http://schemas.openxmlformats.org/officeDocument/2006/relationships/image" Target="../media/image15.png"/><Relationship Id="rId1" Type="http://schemas.openxmlformats.org/officeDocument/2006/relationships/vmlDrawing" Target="../drawings/vmlDrawing10.vml"/><Relationship Id="rId6" Type="http://schemas.openxmlformats.org/officeDocument/2006/relationships/tags" Target="../tags/tag85.xml"/><Relationship Id="rId11" Type="http://schemas.openxmlformats.org/officeDocument/2006/relationships/tags" Target="../tags/tag90.xml"/><Relationship Id="rId24" Type="http://schemas.openxmlformats.org/officeDocument/2006/relationships/oleObject" Target="../embeddings/oleObject10.bin"/><Relationship Id="rId32" Type="http://schemas.openxmlformats.org/officeDocument/2006/relationships/image" Target="../media/image18.png"/><Relationship Id="rId5" Type="http://schemas.openxmlformats.org/officeDocument/2006/relationships/tags" Target="../tags/tag84.xml"/><Relationship Id="rId15" Type="http://schemas.openxmlformats.org/officeDocument/2006/relationships/tags" Target="../tags/tag94.xml"/><Relationship Id="rId23" Type="http://schemas.openxmlformats.org/officeDocument/2006/relationships/notesSlide" Target="../notesSlides/notesSlide4.xml"/><Relationship Id="rId28" Type="http://schemas.openxmlformats.org/officeDocument/2006/relationships/image" Target="../media/image14.png"/><Relationship Id="rId10" Type="http://schemas.openxmlformats.org/officeDocument/2006/relationships/tags" Target="../tags/tag89.xml"/><Relationship Id="rId19" Type="http://schemas.openxmlformats.org/officeDocument/2006/relationships/tags" Target="../tags/tag98.xml"/><Relationship Id="rId31" Type="http://schemas.openxmlformats.org/officeDocument/2006/relationships/image" Target="../media/image17.png"/><Relationship Id="rId4" Type="http://schemas.openxmlformats.org/officeDocument/2006/relationships/tags" Target="../tags/tag83.xml"/><Relationship Id="rId9" Type="http://schemas.openxmlformats.org/officeDocument/2006/relationships/tags" Target="../tags/tag88.xml"/><Relationship Id="rId14" Type="http://schemas.openxmlformats.org/officeDocument/2006/relationships/tags" Target="../tags/tag93.xml"/><Relationship Id="rId22" Type="http://schemas.openxmlformats.org/officeDocument/2006/relationships/slideLayout" Target="../slideLayouts/slideLayout6.xml"/><Relationship Id="rId27" Type="http://schemas.openxmlformats.org/officeDocument/2006/relationships/chart" Target="../charts/chart6.xml"/><Relationship Id="rId30" Type="http://schemas.openxmlformats.org/officeDocument/2006/relationships/image" Target="../media/image16.png"/><Relationship Id="rId8" Type="http://schemas.openxmlformats.org/officeDocument/2006/relationships/tags" Target="../tags/tag8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7" Type="http://schemas.openxmlformats.org/officeDocument/2006/relationships/image" Target="../media/image6.emf"/><Relationship Id="rId2" Type="http://schemas.openxmlformats.org/officeDocument/2006/relationships/tags" Target="../tags/tag10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344027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928" name="think-cell Slide" r:id="rId13" imgW="216" imgH="216" progId="TCLayout.ActiveDocument.1">
                  <p:embed/>
                </p:oleObj>
              </mc:Choice>
              <mc:Fallback>
                <p:oleObj name="think-cell Slide" r:id="rId13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 algn="ctr">
            <a:noFill/>
            <a:prstDash val="sysDot"/>
            <a:round/>
            <a:headEnd/>
            <a:tailEnd/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914618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1033" name="Title 6"/>
          <p:cNvSpPr>
            <a:spLocks noGrp="1"/>
          </p:cNvSpPr>
          <p:nvPr>
            <p:ph type="ctrTitle"/>
          </p:nvPr>
        </p:nvSpPr>
        <p:spPr>
          <a:xfrm>
            <a:off x="720725" y="2879725"/>
            <a:ext cx="8624763" cy="935038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>European Climate Summit 2019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035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720725" y="5040313"/>
            <a:ext cx="8099425" cy="360362"/>
          </a:xfrm>
        </p:spPr>
        <p:txBody>
          <a:bodyPr/>
          <a:lstStyle/>
          <a:p>
            <a:pPr marL="0" indent="0"/>
            <a:r>
              <a:rPr lang="en-US" dirty="0">
                <a:latin typeface="Calibri" panose="020F0502020204030204" pitchFamily="34" charset="0"/>
              </a:rPr>
              <a:t>Lisbon, 17</a:t>
            </a:r>
            <a:r>
              <a:rPr lang="en-US" baseline="30000" dirty="0">
                <a:latin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</a:rPr>
              <a:t> April 2019</a:t>
            </a:r>
          </a:p>
        </p:txBody>
      </p:sp>
      <p:sp>
        <p:nvSpPr>
          <p:cNvPr id="11" name="Subtitle 7"/>
          <p:cNvSpPr>
            <a:spLocks noGrp="1"/>
          </p:cNvSpPr>
          <p:nvPr>
            <p:ph type="subTitle" idx="1"/>
          </p:nvPr>
        </p:nvSpPr>
        <p:spPr>
          <a:xfrm>
            <a:off x="720725" y="3959225"/>
            <a:ext cx="8099425" cy="935038"/>
          </a:xfrm>
          <a:solidFill>
            <a:schemeClr val="bg1"/>
          </a:solidFill>
        </p:spPr>
        <p:txBody>
          <a:bodyPr/>
          <a:lstStyle/>
          <a:p>
            <a:pPr marL="0" indent="0"/>
            <a:endParaRPr lang="en-US" dirty="0">
              <a:latin typeface="Calibri" panose="020F0502020204030204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567929" name="InstructionsLabel1" r:id="rId4" imgW="3095640" imgH="285840"/>
        </mc:Choice>
        <mc:Fallback>
          <p:control name="InstructionsLabel1" r:id="rId4" imgW="3095640" imgH="285840">
            <p:pic>
              <p:nvPicPr>
                <p:cNvPr id="2" name="InstructionsLabel1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/>
                <a:srcRect/>
                <a:stretch>
                  <a:fillRect/>
                </a:stretch>
              </p:blipFill>
              <p:spPr bwMode="auto">
                <a:xfrm>
                  <a:off x="344488" y="5589588"/>
                  <a:ext cx="3095625" cy="2873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7930" name="InstructionsLabel2" r:id="rId5" imgW="2371680" imgH="285840"/>
        </mc:Choice>
        <mc:Fallback>
          <p:control name="InstructionsLabel2" r:id="rId5" imgW="2371680" imgH="285840">
            <p:pic>
              <p:nvPicPr>
                <p:cNvPr id="3" name="InstructionsLabel2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6"/>
                <a:srcRect/>
                <a:stretch>
                  <a:fillRect/>
                </a:stretch>
              </p:blipFill>
              <p:spPr bwMode="auto">
                <a:xfrm>
                  <a:off x="344488" y="5876925"/>
                  <a:ext cx="2376487" cy="2889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7931" name="InstructionsLabel3" r:id="rId6" imgW="2448000" imgH="285840"/>
        </mc:Choice>
        <mc:Fallback>
          <p:control name="InstructionsLabel3" r:id="rId6" imgW="2448000" imgH="285840">
            <p:pic>
              <p:nvPicPr>
                <p:cNvPr id="4" name="InstructionsLabel3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344488" y="6165850"/>
                  <a:ext cx="2447925" cy="2873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7932" name="DefineDefaultButton" r:id="rId7" imgW="1295280" imgH="428760"/>
        </mc:Choice>
        <mc:Fallback>
          <p:control name="DefineDefaultButton" r:id="rId7" imgW="1295280" imgH="428760">
            <p:pic>
              <p:nvPicPr>
                <p:cNvPr id="5" name="DefineDefaultButton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8"/>
                <a:srcRect/>
                <a:stretch>
                  <a:fillRect/>
                </a:stretch>
              </p:blipFill>
              <p:spPr bwMode="auto">
                <a:xfrm>
                  <a:off x="3729038" y="5949950"/>
                  <a:ext cx="1295400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7933" name="SetOrgUnitButton" r:id="rId8" imgW="504720" imgH="285840"/>
        </mc:Choice>
        <mc:Fallback>
          <p:control name="SetOrgUnitButton" r:id="rId8" imgW="504720" imgH="285840">
            <p:pic>
              <p:nvPicPr>
                <p:cNvPr id="6" name="SetOrgUnitButton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9"/>
                <a:srcRect/>
                <a:stretch>
                  <a:fillRect/>
                </a:stretch>
              </p:blipFill>
              <p:spPr bwMode="auto">
                <a:xfrm>
                  <a:off x="2936875" y="6165850"/>
                  <a:ext cx="504825" cy="2889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7934" name="DefineDefaultInstructions1" r:id="rId9" imgW="3381480" imgH="285840"/>
        </mc:Choice>
        <mc:Fallback>
          <p:control name="DefineDefaultInstructions1" r:id="rId9" imgW="3381480" imgH="285840">
            <p:pic>
              <p:nvPicPr>
                <p:cNvPr id="7" name="DefineDefaultInstructions1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0"/>
                <a:srcRect/>
                <a:stretch>
                  <a:fillRect/>
                </a:stretch>
              </p:blipFill>
              <p:spPr bwMode="auto">
                <a:xfrm>
                  <a:off x="849313" y="5661025"/>
                  <a:ext cx="3384550" cy="2889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7935" name="DefineDefaultInstructions2" r:id="rId10" imgW="2876400" imgH="361800"/>
        </mc:Choice>
        <mc:Fallback>
          <p:control name="DefineDefaultInstructions2" r:id="rId10" imgW="2876400" imgH="361800">
            <p:pic>
              <p:nvPicPr>
                <p:cNvPr id="8" name="DefineDefaultInstructions2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/>
                <a:srcRect/>
                <a:stretch>
                  <a:fillRect/>
                </a:stretch>
              </p:blipFill>
              <p:spPr bwMode="auto">
                <a:xfrm>
                  <a:off x="849313" y="6092825"/>
                  <a:ext cx="28797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06606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9048441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6970" name="think-cell Slide" r:id="rId20" imgW="216" imgH="216" progId="TCLayout.ActiveDocument.1">
                  <p:embed/>
                </p:oleObj>
              </mc:Choice>
              <mc:Fallback>
                <p:oleObj name="think-cell Slide" r:id="rId20" imgW="216" imgH="21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D23BAD7-9E95-4810-BFE9-D3738EB2C9E6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 algn="ctr">
            <a:noFill/>
            <a:prstDash val="sysDot"/>
            <a:round/>
            <a:headEnd/>
            <a:tailEnd/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914618">
              <a:spcBef>
                <a:spcPct val="0"/>
              </a:spcBef>
              <a:spcAft>
                <a:spcPct val="0"/>
              </a:spcAft>
            </a:pPr>
            <a:endParaRPr lang="pt-PT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13" name="Freeform: Shape 212">
            <a:extLst>
              <a:ext uri="{FF2B5EF4-FFF2-40B4-BE49-F238E27FC236}">
                <a16:creationId xmlns:a16="http://schemas.microsoft.com/office/drawing/2014/main" id="{72869208-4EF2-45B8-8132-71AC0641DCC9}"/>
              </a:ext>
            </a:extLst>
          </p:cNvPr>
          <p:cNvSpPr/>
          <p:nvPr/>
        </p:nvSpPr>
        <p:spPr bwMode="auto">
          <a:xfrm>
            <a:off x="3745923" y="3813464"/>
            <a:ext cx="1454727" cy="1922318"/>
          </a:xfrm>
          <a:custGeom>
            <a:avLst/>
            <a:gdLst>
              <a:gd name="connsiteX0" fmla="*/ 0 w 1454727"/>
              <a:gd name="connsiteY0" fmla="*/ 0 h 1922318"/>
              <a:gd name="connsiteX1" fmla="*/ 1454727 w 1454727"/>
              <a:gd name="connsiteY1" fmla="*/ 1922318 h 1922318"/>
              <a:gd name="connsiteX2" fmla="*/ 1454727 w 1454727"/>
              <a:gd name="connsiteY2" fmla="*/ 1356013 h 1922318"/>
              <a:gd name="connsiteX3" fmla="*/ 0 w 1454727"/>
              <a:gd name="connsiteY3" fmla="*/ 0 h 1922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4727" h="1922318">
                <a:moveTo>
                  <a:pt x="0" y="0"/>
                </a:moveTo>
                <a:lnTo>
                  <a:pt x="1454727" y="1922318"/>
                </a:lnTo>
                <a:lnTo>
                  <a:pt x="1454727" y="1356013"/>
                </a:lnTo>
                <a:lnTo>
                  <a:pt x="0" y="0"/>
                </a:lnTo>
                <a:close/>
              </a:path>
            </a:pathLst>
          </a:custGeom>
          <a:solidFill>
            <a:srgbClr val="DDDDDD"/>
          </a:solidFill>
          <a:ln w="9525" algn="ctr">
            <a:noFill/>
            <a:prstDash val="sysDot"/>
            <a:round/>
            <a:headEnd/>
            <a:tailEnd/>
          </a:ln>
          <a:effectLst/>
        </p:spPr>
        <p:txBody>
          <a:bodyPr lIns="71989" tIns="0" rIns="0" bIns="0" rtlCol="0" anchor="ctr"/>
          <a:lstStyle/>
          <a:p>
            <a:pPr algn="ctr" defTabSz="914618">
              <a:lnSpc>
                <a:spcPct val="110000"/>
              </a:lnSpc>
              <a:spcBef>
                <a:spcPct val="25000"/>
              </a:spcBef>
            </a:pPr>
            <a:endParaRPr lang="pt-PT" sz="16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274175" y="6624638"/>
            <a:ext cx="560388" cy="260350"/>
          </a:xfrm>
        </p:spPr>
        <p:txBody>
          <a:bodyPr/>
          <a:lstStyle/>
          <a:p>
            <a:fld id="{DA009E6C-CE07-4CEF-8DE5-A35F70649AA4}" type="slidenum">
              <a:rPr lang="pt-PT" smtClean="0">
                <a:solidFill>
                  <a:srgbClr val="000000"/>
                </a:solidFill>
              </a:rPr>
              <a:pPr/>
              <a:t>1</a:t>
            </a:fld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38124" y="128448"/>
            <a:ext cx="9596439" cy="720000"/>
          </a:xfrm>
        </p:spPr>
        <p:txBody>
          <a:bodyPr>
            <a:noAutofit/>
          </a:bodyPr>
          <a:lstStyle/>
          <a:p>
            <a:r>
              <a:rPr lang="en-US" sz="2200" dirty="0"/>
              <a:t>Achieving the long-term 2050 emission reduction targets requires coherent intermediate goals and a consistent ambition, supported by clear policy tools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95C0E6B-4E64-4104-A0F3-75C96ECA5DC5}"/>
              </a:ext>
            </a:extLst>
          </p:cNvPr>
          <p:cNvSpPr/>
          <p:nvPr/>
        </p:nvSpPr>
        <p:spPr>
          <a:xfrm>
            <a:off x="128464" y="6588044"/>
            <a:ext cx="3312368" cy="2526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83" tIns="35983" rIns="35983" bIns="35983" rtlCol="0" anchor="ctr"/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Source: Eurostat, European Commission</a:t>
            </a:r>
          </a:p>
        </p:txBody>
      </p:sp>
      <p:sp>
        <p:nvSpPr>
          <p:cNvPr id="36" name="Rectangle 212">
            <a:extLst>
              <a:ext uri="{FF2B5EF4-FFF2-40B4-BE49-F238E27FC236}">
                <a16:creationId xmlns:a16="http://schemas.microsoft.com/office/drawing/2014/main" id="{172C4CF3-3086-4B57-B677-32E079A550E0}"/>
              </a:ext>
            </a:extLst>
          </p:cNvPr>
          <p:cNvSpPr>
            <a:spLocks noChangeArrowheads="1"/>
          </p:cNvSpPr>
          <p:nvPr/>
        </p:nvSpPr>
        <p:spPr bwMode="gray">
          <a:xfrm>
            <a:off x="240393" y="1084094"/>
            <a:ext cx="9465135" cy="48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0000"/>
            </a:outerShdw>
          </a:effectLst>
        </p:spPr>
        <p:txBody>
          <a:bodyPr wrap="square" tIns="0" bIns="54000" anchor="b">
            <a:spAutoFit/>
          </a:bodyPr>
          <a:lstStyle/>
          <a:p>
            <a:pPr lvl="0">
              <a:defRPr/>
            </a:pPr>
            <a:r>
              <a:rPr lang="en-US" altLang="ko-KR" sz="1600" b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굴림" charset="-127"/>
                <a:cs typeface="Arial" charset="0"/>
              </a:rPr>
              <a:t>Historical and long-term EU GHG emissions projections</a:t>
            </a:r>
            <a:endParaRPr kumimoji="0" lang="en-US" altLang="ko-KR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굴림" charset="-127"/>
              <a:cs typeface="Arial" charset="0"/>
            </a:endParaRP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 pitchFamily="34" charset="0"/>
              </a:rPr>
              <a:t>Mt CO</a:t>
            </a:r>
            <a:r>
              <a:rPr lang="en-US" sz="1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2eq</a:t>
            </a:r>
            <a:r>
              <a:rPr lang="en-US" sz="1200" dirty="0">
                <a:solidFill>
                  <a:prstClr val="black"/>
                </a:solidFill>
                <a:latin typeface="Calibri" panose="020F0502020204030204" pitchFamily="34" charset="0"/>
              </a:rPr>
              <a:t>, 1990-2050</a:t>
            </a:r>
          </a:p>
        </p:txBody>
      </p:sp>
      <p:cxnSp>
        <p:nvCxnSpPr>
          <p:cNvPr id="37" name="Straight Connector 20">
            <a:extLst>
              <a:ext uri="{FF2B5EF4-FFF2-40B4-BE49-F238E27FC236}">
                <a16:creationId xmlns:a16="http://schemas.microsoft.com/office/drawing/2014/main" id="{D0BB4E26-1722-4A72-852E-28BA611D6C71}"/>
              </a:ext>
            </a:extLst>
          </p:cNvPr>
          <p:cNvCxnSpPr>
            <a:cxnSpLocks/>
          </p:cNvCxnSpPr>
          <p:nvPr/>
        </p:nvCxnSpPr>
        <p:spPr bwMode="auto">
          <a:xfrm>
            <a:off x="240395" y="1588475"/>
            <a:ext cx="946513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aphicFrame>
        <p:nvGraphicFramePr>
          <p:cNvPr id="212" name="Chart 211">
            <a:extLst>
              <a:ext uri="{FF2B5EF4-FFF2-40B4-BE49-F238E27FC236}">
                <a16:creationId xmlns:a16="http://schemas.microsoft.com/office/drawing/2014/main" id="{59E8EB71-BE34-4866-B3B8-9DCAB6E6CFB8}"/>
              </a:ext>
            </a:extLst>
          </p:cNvPr>
          <p:cNvGraphicFramePr/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64398575"/>
              </p:ext>
            </p:extLst>
          </p:nvPr>
        </p:nvGraphicFramePr>
        <p:xfrm>
          <a:off x="217488" y="1860550"/>
          <a:ext cx="5326062" cy="443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2"/>
          </a:graphicData>
        </a:graphic>
      </p:graphicFrame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F815E00-D801-4659-B0F9-2276A0F82C9B}"/>
              </a:ext>
            </a:extLst>
          </p:cNvPr>
          <p:cNvCxnSpPr>
            <a:cxnSpLocks/>
          </p:cNvCxnSpPr>
          <p:nvPr>
            <p:custDataLst>
              <p:tags r:id="rId5"/>
            </p:custDataLst>
          </p:nvPr>
        </p:nvCxnSpPr>
        <p:spPr bwMode="auto">
          <a:xfrm>
            <a:off x="3748088" y="2170114"/>
            <a:ext cx="0" cy="165417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DAB01C3-BFAC-4CBE-B1C7-DAF9C6397E13}"/>
              </a:ext>
            </a:extLst>
          </p:cNvPr>
          <p:cNvCxnSpPr>
            <a:cxnSpLocks/>
          </p:cNvCxnSpPr>
          <p:nvPr>
            <p:custDataLst>
              <p:tags r:id="rId6"/>
            </p:custDataLst>
          </p:nvPr>
        </p:nvCxnSpPr>
        <p:spPr bwMode="auto">
          <a:xfrm>
            <a:off x="2733675" y="2170113"/>
            <a:ext cx="0" cy="84296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548627A5-EF67-49C2-8B2C-86CBAB5B2EBA}"/>
              </a:ext>
            </a:extLst>
          </p:cNvPr>
          <p:cNvCxnSpPr/>
          <p:nvPr>
            <p:custDataLst>
              <p:tags r:id="rId7"/>
            </p:custDataLst>
          </p:nvPr>
        </p:nvCxnSpPr>
        <p:spPr bwMode="auto">
          <a:xfrm>
            <a:off x="847726" y="2173288"/>
            <a:ext cx="1928813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6FAE141B-932D-4EC2-AD9C-658E4C79C089}"/>
              </a:ext>
            </a:extLst>
          </p:cNvPr>
          <p:cNvCxnSpPr/>
          <p:nvPr>
            <p:custDataLst>
              <p:tags r:id="rId8"/>
            </p:custDataLst>
          </p:nvPr>
        </p:nvCxnSpPr>
        <p:spPr bwMode="auto">
          <a:xfrm>
            <a:off x="847725" y="2173288"/>
            <a:ext cx="2943225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595F6942-C27B-489D-8497-CAA9A08CBA5E}"/>
              </a:ext>
            </a:extLst>
          </p:cNvPr>
          <p:cNvCxnSpPr/>
          <p:nvPr>
            <p:custDataLst>
              <p:tags r:id="rId9"/>
            </p:custDataLst>
          </p:nvPr>
        </p:nvCxnSpPr>
        <p:spPr bwMode="auto">
          <a:xfrm>
            <a:off x="847725" y="5732463"/>
            <a:ext cx="43513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3F806EAF-7F01-406D-B9E7-5C81999EB581}"/>
              </a:ext>
            </a:extLst>
          </p:cNvPr>
          <p:cNvCxnSpPr/>
          <p:nvPr>
            <p:custDataLst>
              <p:tags r:id="rId10"/>
            </p:custDataLst>
          </p:nvPr>
        </p:nvCxnSpPr>
        <p:spPr bwMode="auto">
          <a:xfrm>
            <a:off x="847725" y="5168900"/>
            <a:ext cx="43513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row: Right 169">
            <a:extLst>
              <a:ext uri="{FF2B5EF4-FFF2-40B4-BE49-F238E27FC236}">
                <a16:creationId xmlns:a16="http://schemas.microsoft.com/office/drawing/2014/main" id="{C8625DD1-0BD5-41F4-A9D9-70C47AC11C58}"/>
              </a:ext>
            </a:extLst>
          </p:cNvPr>
          <p:cNvSpPr/>
          <p:nvPr>
            <p:custDataLst>
              <p:tags r:id="rId11"/>
            </p:custDataLst>
          </p:nvPr>
        </p:nvSpPr>
        <p:spPr bwMode="auto">
          <a:xfrm rot="10800000">
            <a:off x="5249863" y="5092700"/>
            <a:ext cx="128588" cy="152400"/>
          </a:xfrm>
          <a:prstGeom prst="rightArrow">
            <a:avLst>
              <a:gd name="adj1" fmla="val 100000"/>
              <a:gd name="adj2" fmla="val 100000"/>
            </a:avLst>
          </a:prstGeom>
          <a:solidFill>
            <a:schemeClr val="tx1"/>
          </a:solidFill>
          <a:ln w="9525" algn="ctr">
            <a:noFill/>
            <a:prstDash val="sysDot"/>
            <a:round/>
            <a:headEnd/>
            <a:tailEnd/>
          </a:ln>
          <a:effectLst/>
        </p:spPr>
        <p:txBody>
          <a:bodyPr lIns="71989" tIns="0" rIns="0" bIns="0" rtlCol="0" anchor="ctr"/>
          <a:lstStyle/>
          <a:p>
            <a:pPr algn="ctr" defTabSz="914618">
              <a:lnSpc>
                <a:spcPct val="110000"/>
              </a:lnSpc>
              <a:spcBef>
                <a:spcPct val="25000"/>
              </a:spcBef>
            </a:pPr>
            <a:endParaRPr lang="pt-PT" sz="16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75" name="Arrow: Right 174">
            <a:extLst>
              <a:ext uri="{FF2B5EF4-FFF2-40B4-BE49-F238E27FC236}">
                <a16:creationId xmlns:a16="http://schemas.microsoft.com/office/drawing/2014/main" id="{1587F3B9-B295-403E-ABD6-7963B29F0076}"/>
              </a:ext>
            </a:extLst>
          </p:cNvPr>
          <p:cNvSpPr/>
          <p:nvPr>
            <p:custDataLst>
              <p:tags r:id="rId12"/>
            </p:custDataLst>
          </p:nvPr>
        </p:nvSpPr>
        <p:spPr bwMode="auto">
          <a:xfrm rot="10800000">
            <a:off x="5249863" y="5656263"/>
            <a:ext cx="128588" cy="152400"/>
          </a:xfrm>
          <a:prstGeom prst="rightArrow">
            <a:avLst>
              <a:gd name="adj1" fmla="val 100000"/>
              <a:gd name="adj2" fmla="val 100000"/>
            </a:avLst>
          </a:prstGeom>
          <a:solidFill>
            <a:schemeClr val="tx1"/>
          </a:solidFill>
          <a:ln w="9525" algn="ctr">
            <a:noFill/>
            <a:prstDash val="sysDot"/>
            <a:round/>
            <a:headEnd/>
            <a:tailEnd/>
          </a:ln>
          <a:effectLst/>
        </p:spPr>
        <p:txBody>
          <a:bodyPr lIns="71989" tIns="0" rIns="0" bIns="0" rtlCol="0" anchor="ctr"/>
          <a:lstStyle/>
          <a:p>
            <a:pPr algn="ctr" defTabSz="914618">
              <a:lnSpc>
                <a:spcPct val="110000"/>
              </a:lnSpc>
              <a:spcBef>
                <a:spcPct val="25000"/>
              </a:spcBef>
            </a:pPr>
            <a:endParaRPr lang="pt-PT" sz="16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775DE61C-B4B4-4801-95A8-5D9B69EF780A}"/>
              </a:ext>
            </a:extLst>
          </p:cNvPr>
          <p:cNvSpPr/>
          <p:nvPr>
            <p:custDataLst>
              <p:tags r:id="rId13"/>
            </p:custDataLst>
          </p:nvPr>
        </p:nvSpPr>
        <p:spPr bwMode="auto">
          <a:xfrm>
            <a:off x="5429250" y="5614988"/>
            <a:ext cx="1047750" cy="234950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0" tIns="0" rIns="0" bIns="0" numCol="1" spcCol="0" rtlCol="0" anchor="ctr" anchorCtr="0">
            <a:noAutofit/>
          </a:bodyPr>
          <a:lstStyle/>
          <a:p>
            <a:pPr defTabSz="914618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altLang="en-US" sz="1400" dirty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95% </a:t>
            </a:r>
            <a:r>
              <a:rPr lang="pt-PT" altLang="en-US" sz="1400" dirty="0" err="1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reduction</a:t>
            </a:r>
            <a:endParaRPr lang="pt-PT" sz="14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A24F10FF-36CC-4F7C-B96D-044443557F6E}"/>
              </a:ext>
            </a:extLst>
          </p:cNvPr>
          <p:cNvSpPr/>
          <p:nvPr>
            <p:custDataLst>
              <p:tags r:id="rId14"/>
            </p:custDataLst>
          </p:nvPr>
        </p:nvSpPr>
        <p:spPr bwMode="auto">
          <a:xfrm>
            <a:off x="5429250" y="5051425"/>
            <a:ext cx="1047750" cy="234950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0" tIns="0" rIns="0" bIns="0" numCol="1" spcCol="0" rtlCol="0" anchor="ctr" anchorCtr="0">
            <a:noAutofit/>
          </a:bodyPr>
          <a:lstStyle/>
          <a:p>
            <a:pPr defTabSz="914618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altLang="en-US" sz="1400" dirty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80% </a:t>
            </a:r>
            <a:r>
              <a:rPr lang="pt-PT" altLang="en-US" sz="1400" dirty="0" err="1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reduction</a:t>
            </a:r>
            <a:endParaRPr lang="pt-PT" sz="14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54BBD76C-9A30-4E13-BCFF-D04BE1CA359C}"/>
              </a:ext>
            </a:extLst>
          </p:cNvPr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3489325" y="2803525"/>
            <a:ext cx="517525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entury Gothic" pitchFamily="34" charset="0"/>
              <a:buChar char="−"/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entury Gothic" pitchFamily="34" charset="0"/>
              <a:buChar char="∙"/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Century Gothic" pitchFamily="34" charset="0"/>
              <a:buChar char="−"/>
              <a:defRPr sz="1600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</a:pPr>
            <a:fld id="{A175880A-FB41-407F-AB4E-9A174BD26AC3}" type="datetime'''''''''''''-''''''''4''4''''%'''''''''">
              <a:rPr lang="pt-PT" altLang="en-US" sz="1400" smtClean="0"/>
              <a:pPr marL="0" indent="0" algn="ctr">
                <a:spcBef>
                  <a:spcPct val="0"/>
                </a:spcBef>
                <a:spcAft>
                  <a:spcPct val="0"/>
                </a:spcAft>
              </a:pPr>
              <a:t>-44%</a:t>
            </a:fld>
            <a:endParaRPr lang="pt-PT" sz="1400" noProof="0" dirty="0">
              <a:sym typeface="Calibri" panose="020F0502020204030204" pitchFamily="34" charset="0"/>
            </a:endParaRP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DD82649A-BF26-49C6-B715-53E5C594A10E}"/>
              </a:ext>
            </a:extLst>
          </p:cNvPr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2474913" y="2397125"/>
            <a:ext cx="517525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entury Gothic" pitchFamily="34" charset="0"/>
              <a:buChar char="−"/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entury Gothic" pitchFamily="34" charset="0"/>
              <a:buChar char="∙"/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Century Gothic" pitchFamily="34" charset="0"/>
              <a:buChar char="−"/>
              <a:defRPr sz="1600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</a:pPr>
            <a:fld id="{FFB9558C-C0F4-40E6-A408-2D8944491169}" type="datetime'''''-''''''2''''''''''''''2%'''''''''''''''''''''''''''">
              <a:rPr lang="pt-PT" altLang="en-US" sz="1400" smtClean="0"/>
              <a:pPr marL="0" indent="0" algn="ctr">
                <a:spcBef>
                  <a:spcPct val="0"/>
                </a:spcBef>
                <a:spcAft>
                  <a:spcPct val="0"/>
                </a:spcAft>
              </a:pPr>
              <a:t>-22%</a:t>
            </a:fld>
            <a:endParaRPr lang="pt-PT" sz="1400" noProof="0" dirty="0">
              <a:sym typeface="Calibri" panose="020F0502020204030204" pitchFamily="34" charset="0"/>
            </a:endParaRPr>
          </a:p>
        </p:txBody>
      </p:sp>
      <p:sp>
        <p:nvSpPr>
          <p:cNvPr id="211" name="TextBox 4">
            <a:extLst>
              <a:ext uri="{FF2B5EF4-FFF2-40B4-BE49-F238E27FC236}">
                <a16:creationId xmlns:a16="http://schemas.microsoft.com/office/drawing/2014/main" id="{A65630A2-AFA1-4167-9315-CB21673AFE72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6689148" y="1805155"/>
            <a:ext cx="2999364" cy="421613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196" tIns="76196" rIns="76196" bIns="76196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895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AF0101"/>
              </a:buClr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Comments:</a:t>
            </a:r>
          </a:p>
          <a:p>
            <a:pPr marL="285750" lvl="0" indent="-285750" fontAlgn="base">
              <a:spcBef>
                <a:spcPct val="0"/>
              </a:spcBef>
              <a:spcAft>
                <a:spcPts val="600"/>
              </a:spcAft>
              <a:buClr>
                <a:srgbClr val="AF0101"/>
              </a:buClr>
              <a:buFont typeface="Wingdings" panose="05000000000000000000" pitchFamily="2" charset="2"/>
              <a:buChar char="Ø"/>
              <a:defRPr/>
            </a:pPr>
            <a:r>
              <a:rPr lang="en-US" sz="1600" kern="0" dirty="0">
                <a:solidFill>
                  <a:srgbClr val="000000"/>
                </a:solidFill>
                <a:latin typeface="Calibri"/>
              </a:rPr>
              <a:t>The European Commission estimates that GHG emissions will have reduce by 44%, compared to 1990</a:t>
            </a:r>
          </a:p>
          <a:p>
            <a:pPr marL="285750" lvl="0" indent="-285750" fontAlgn="base">
              <a:spcBef>
                <a:spcPct val="0"/>
              </a:spcBef>
              <a:spcAft>
                <a:spcPts val="600"/>
              </a:spcAft>
              <a:buClr>
                <a:srgbClr val="AF0101"/>
              </a:buClr>
              <a:buFont typeface="Wingdings" panose="05000000000000000000" pitchFamily="2" charset="2"/>
              <a:buChar char="Ø"/>
              <a:defRPr/>
            </a:pPr>
            <a:r>
              <a:rPr lang="en-US" sz="1600" kern="0" dirty="0">
                <a:solidFill>
                  <a:srgbClr val="000000"/>
                </a:solidFill>
                <a:latin typeface="Calibri"/>
              </a:rPr>
              <a:t>This is above the EU target of 40% reduction</a:t>
            </a:r>
          </a:p>
          <a:p>
            <a:pPr marL="285750" lvl="0" indent="-285750" fontAlgn="base">
              <a:spcBef>
                <a:spcPct val="0"/>
              </a:spcBef>
              <a:spcAft>
                <a:spcPts val="600"/>
              </a:spcAft>
              <a:buClr>
                <a:srgbClr val="AF0101"/>
              </a:buClr>
              <a:buFont typeface="Wingdings" panose="05000000000000000000" pitchFamily="2" charset="2"/>
              <a:buChar char="Ø"/>
              <a:defRPr/>
            </a:pPr>
            <a:r>
              <a:rPr lang="en-US" sz="1600" kern="0" dirty="0">
                <a:solidFill>
                  <a:srgbClr val="000000"/>
                </a:solidFill>
                <a:latin typeface="Calibri"/>
              </a:rPr>
              <a:t>However, emissions reduction will have to accelerate between 2031-2050 to achieve further reduction targets of 80% to 95% by 2050</a:t>
            </a:r>
          </a:p>
          <a:p>
            <a:pPr marL="285750" lvl="0" indent="-285750" fontAlgn="base">
              <a:spcBef>
                <a:spcPct val="0"/>
              </a:spcBef>
              <a:spcAft>
                <a:spcPts val="600"/>
              </a:spcAft>
              <a:buClr>
                <a:srgbClr val="AF0101"/>
              </a:buClr>
              <a:buFont typeface="Wingdings" panose="05000000000000000000" pitchFamily="2" charset="2"/>
              <a:buChar char="Ø"/>
              <a:defRPr/>
            </a:pPr>
            <a:r>
              <a:rPr lang="en-US" sz="1600" kern="0" dirty="0">
                <a:solidFill>
                  <a:srgbClr val="000000"/>
                </a:solidFill>
                <a:latin typeface="Calibri"/>
              </a:rPr>
              <a:t>Further efforts for 2030 would better align the emissions reduction trajectory</a:t>
            </a:r>
          </a:p>
          <a:p>
            <a:pPr marL="285750" lvl="0" indent="-285750" fontAlgn="base">
              <a:spcBef>
                <a:spcPct val="0"/>
              </a:spcBef>
              <a:spcAft>
                <a:spcPts val="600"/>
              </a:spcAft>
              <a:buClr>
                <a:srgbClr val="AF0101"/>
              </a:buClr>
              <a:buFont typeface="Wingdings" panose="05000000000000000000" pitchFamily="2" charset="2"/>
              <a:buChar char="Ø"/>
              <a:defRPr/>
            </a:pPr>
            <a:endParaRPr lang="en-US" sz="1600" kern="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42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2429608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994" name="think-cell Slide" r:id="rId53" imgW="216" imgH="216" progId="TCLayout.ActiveDocument.1">
                  <p:embed/>
                </p:oleObj>
              </mc:Choice>
              <mc:Fallback>
                <p:oleObj name="think-cell Slide" r:id="rId53" imgW="216" imgH="21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3C03DE09-AEE2-42E7-ABF7-E057DF025517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 algn="ctr">
            <a:noFill/>
            <a:prstDash val="sysDot"/>
            <a:round/>
            <a:headEnd/>
            <a:tailEnd/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914618">
              <a:spcBef>
                <a:spcPct val="0"/>
              </a:spcBef>
              <a:spcAft>
                <a:spcPct val="0"/>
              </a:spcAft>
            </a:pPr>
            <a:endParaRPr lang="pt-PT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274175" y="6624638"/>
            <a:ext cx="560388" cy="260350"/>
          </a:xfrm>
        </p:spPr>
        <p:txBody>
          <a:bodyPr/>
          <a:lstStyle/>
          <a:p>
            <a:fld id="{DA009E6C-CE07-4CEF-8DE5-A35F70649AA4}" type="slidenum">
              <a:rPr lang="pt-PT" smtClean="0">
                <a:solidFill>
                  <a:srgbClr val="000000"/>
                </a:solidFill>
              </a:rPr>
              <a:pPr/>
              <a:t>2</a:t>
            </a:fld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38125" y="128448"/>
            <a:ext cx="9467404" cy="720000"/>
          </a:xfrm>
        </p:spPr>
        <p:txBody>
          <a:bodyPr>
            <a:noAutofit/>
          </a:bodyPr>
          <a:lstStyle/>
          <a:p>
            <a:r>
              <a:rPr lang="en-US" sz="2200" dirty="0"/>
              <a:t>Attaining carbon neutrality requires decreasing primary and final energy consumption, while increasing electrification, and increasing RES-E deployment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95C0E6B-4E64-4104-A0F3-75C96ECA5DC5}"/>
              </a:ext>
            </a:extLst>
          </p:cNvPr>
          <p:cNvSpPr/>
          <p:nvPr/>
        </p:nvSpPr>
        <p:spPr>
          <a:xfrm>
            <a:off x="128464" y="6588044"/>
            <a:ext cx="3312368" cy="2526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83" tIns="35983" rIns="35983" bIns="35983" rtlCol="0" anchor="ctr"/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Source: European Commission</a:t>
            </a:r>
          </a:p>
        </p:txBody>
      </p:sp>
      <p:sp>
        <p:nvSpPr>
          <p:cNvPr id="112" name="Rectangle 212">
            <a:extLst>
              <a:ext uri="{FF2B5EF4-FFF2-40B4-BE49-F238E27FC236}">
                <a16:creationId xmlns:a16="http://schemas.microsoft.com/office/drawing/2014/main" id="{C79A52DE-BB34-4532-B659-BFDADCAF811C}"/>
              </a:ext>
            </a:extLst>
          </p:cNvPr>
          <p:cNvSpPr>
            <a:spLocks noChangeArrowheads="1"/>
          </p:cNvSpPr>
          <p:nvPr/>
        </p:nvSpPr>
        <p:spPr bwMode="gray">
          <a:xfrm>
            <a:off x="240392" y="1092096"/>
            <a:ext cx="2772000" cy="48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0000"/>
            </a:outerShdw>
          </a:effectLst>
        </p:spPr>
        <p:txBody>
          <a:bodyPr wrap="square" tIns="0" bIns="54000" anchor="b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굴림" charset="-127"/>
                <a:cs typeface="Arial" charset="0"/>
              </a:rPr>
              <a:t>Primary energy</a:t>
            </a:r>
            <a:r>
              <a:rPr kumimoji="0" lang="en-US" altLang="ko-KR" sz="1600" b="1" i="0" u="none" strike="noStrike" kern="0" cap="none" spc="0" normalizeH="0" baseline="3000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굴림" charset="-127"/>
                <a:cs typeface="Arial" charset="0"/>
              </a:rPr>
              <a:t>1</a:t>
            </a:r>
            <a:r>
              <a:rPr kumimoji="0" lang="en-US" altLang="ko-KR" sz="1600" b="1" i="0" u="none" strike="noStrike" kern="0" cap="none" spc="0" normalizeH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굴림" charset="-127"/>
                <a:cs typeface="Arial" charset="0"/>
              </a:rPr>
              <a:t> in the EU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kern="0" dirty="0" err="1">
                <a:solidFill>
                  <a:sysClr val="windowText" lastClr="000000"/>
                </a:solidFill>
                <a:latin typeface="Calibri" panose="020F0502020204030204" pitchFamily="34" charset="0"/>
                <a:ea typeface="굴림" charset="-127"/>
                <a:cs typeface="Arial" charset="0"/>
              </a:rPr>
              <a:t>Mtoe</a:t>
            </a:r>
            <a:r>
              <a:rPr lang="en-US" altLang="ko-KR" sz="12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굴림" charset="-127"/>
                <a:cs typeface="Arial" charset="0"/>
              </a:rPr>
              <a:t>, 2015-2050</a:t>
            </a:r>
            <a:endParaRPr kumimoji="0" lang="en-US" altLang="ko-KR" sz="12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굴림" charset="-127"/>
              <a:cs typeface="Arial" charset="0"/>
            </a:endParaRPr>
          </a:p>
        </p:txBody>
      </p:sp>
      <p:cxnSp>
        <p:nvCxnSpPr>
          <p:cNvPr id="114" name="Straight Connector 20">
            <a:extLst>
              <a:ext uri="{FF2B5EF4-FFF2-40B4-BE49-F238E27FC236}">
                <a16:creationId xmlns:a16="http://schemas.microsoft.com/office/drawing/2014/main" id="{AB201F73-83E2-4275-86CF-540A1974AC0F}"/>
              </a:ext>
            </a:extLst>
          </p:cNvPr>
          <p:cNvCxnSpPr>
            <a:cxnSpLocks/>
          </p:cNvCxnSpPr>
          <p:nvPr/>
        </p:nvCxnSpPr>
        <p:spPr bwMode="auto">
          <a:xfrm>
            <a:off x="240395" y="1582829"/>
            <a:ext cx="27720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15" name="Rectangle 212">
            <a:extLst>
              <a:ext uri="{FF2B5EF4-FFF2-40B4-BE49-F238E27FC236}">
                <a16:creationId xmlns:a16="http://schemas.microsoft.com/office/drawing/2014/main" id="{1E2C9B39-535F-46A9-8574-9E9687344D96}"/>
              </a:ext>
            </a:extLst>
          </p:cNvPr>
          <p:cNvSpPr>
            <a:spLocks noChangeArrowheads="1"/>
          </p:cNvSpPr>
          <p:nvPr/>
        </p:nvSpPr>
        <p:spPr bwMode="gray">
          <a:xfrm>
            <a:off x="3522608" y="1092096"/>
            <a:ext cx="2772000" cy="48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0000"/>
            </a:outerShdw>
          </a:effectLst>
        </p:spPr>
        <p:txBody>
          <a:bodyPr wrap="square" tIns="0" bIns="54000" anchor="b">
            <a:spAutoFit/>
          </a:bodyPr>
          <a:lstStyle/>
          <a:p>
            <a:pPr lvl="0">
              <a:defRPr/>
            </a:pPr>
            <a:r>
              <a:rPr lang="en-US" altLang="ko-KR" sz="1600" b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굴림" charset="-127"/>
                <a:cs typeface="Arial" charset="0"/>
              </a:rPr>
              <a:t>Final energy in the EU</a:t>
            </a:r>
            <a:endParaRPr lang="en-US" altLang="ko-KR" sz="1600" b="1" kern="0" baseline="30000" dirty="0">
              <a:solidFill>
                <a:sysClr val="windowText" lastClr="000000"/>
              </a:solidFill>
              <a:latin typeface="Calibri" panose="020F0502020204030204" pitchFamily="34" charset="0"/>
              <a:ea typeface="굴림" charset="-127"/>
              <a:cs typeface="Arial" charset="0"/>
            </a:endParaRPr>
          </a:p>
          <a:p>
            <a:pPr lvl="0">
              <a:defRPr/>
            </a:pPr>
            <a:r>
              <a:rPr lang="en-US" altLang="ko-KR" sz="1200" kern="0" dirty="0" err="1">
                <a:solidFill>
                  <a:sysClr val="windowText" lastClr="000000"/>
                </a:solidFill>
                <a:latin typeface="Calibri" panose="020F0502020204030204" pitchFamily="34" charset="0"/>
                <a:ea typeface="굴림" charset="-127"/>
                <a:cs typeface="Arial" charset="0"/>
              </a:rPr>
              <a:t>Mtoe</a:t>
            </a:r>
            <a:r>
              <a:rPr lang="en-US" altLang="ko-KR" sz="12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굴림" charset="-127"/>
                <a:cs typeface="Arial" charset="0"/>
              </a:rPr>
              <a:t>, 2015-2050</a:t>
            </a:r>
          </a:p>
        </p:txBody>
      </p:sp>
      <p:cxnSp>
        <p:nvCxnSpPr>
          <p:cNvPr id="121" name="Straight Connector 20">
            <a:extLst>
              <a:ext uri="{FF2B5EF4-FFF2-40B4-BE49-F238E27FC236}">
                <a16:creationId xmlns:a16="http://schemas.microsoft.com/office/drawing/2014/main" id="{61D35C31-26EC-4E2B-881F-D465CAB3270F}"/>
              </a:ext>
            </a:extLst>
          </p:cNvPr>
          <p:cNvCxnSpPr>
            <a:cxnSpLocks/>
          </p:cNvCxnSpPr>
          <p:nvPr/>
        </p:nvCxnSpPr>
        <p:spPr bwMode="auto">
          <a:xfrm>
            <a:off x="3522611" y="1582829"/>
            <a:ext cx="27720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24" name="Rectangle 212">
            <a:extLst>
              <a:ext uri="{FF2B5EF4-FFF2-40B4-BE49-F238E27FC236}">
                <a16:creationId xmlns:a16="http://schemas.microsoft.com/office/drawing/2014/main" id="{7C56860D-469E-44C3-BA89-11FBC0D1E7F8}"/>
              </a:ext>
            </a:extLst>
          </p:cNvPr>
          <p:cNvSpPr>
            <a:spLocks noChangeArrowheads="1"/>
          </p:cNvSpPr>
          <p:nvPr/>
        </p:nvSpPr>
        <p:spPr bwMode="gray">
          <a:xfrm>
            <a:off x="6804824" y="1092096"/>
            <a:ext cx="2772000" cy="48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0000"/>
            </a:outerShdw>
          </a:effectLst>
        </p:spPr>
        <p:txBody>
          <a:bodyPr wrap="square" tIns="0" bIns="54000" anchor="b">
            <a:spAutoFit/>
          </a:bodyPr>
          <a:lstStyle/>
          <a:p>
            <a:pPr lvl="0">
              <a:defRPr/>
            </a:pPr>
            <a:r>
              <a:rPr lang="en-US" altLang="ko-KR" sz="1600" b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굴림" charset="-127"/>
                <a:cs typeface="Arial" charset="0"/>
              </a:rPr>
              <a:t>Installed capacity in the EU</a:t>
            </a:r>
          </a:p>
          <a:p>
            <a:pPr lvl="0">
              <a:defRPr/>
            </a:pPr>
            <a:r>
              <a:rPr lang="en-US" altLang="ko-KR" sz="12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굴림" charset="-127"/>
                <a:cs typeface="Arial" charset="0"/>
              </a:rPr>
              <a:t>GW, 2015-2050</a:t>
            </a:r>
          </a:p>
        </p:txBody>
      </p:sp>
      <p:cxnSp>
        <p:nvCxnSpPr>
          <p:cNvPr id="126" name="Straight Connector 20">
            <a:extLst>
              <a:ext uri="{FF2B5EF4-FFF2-40B4-BE49-F238E27FC236}">
                <a16:creationId xmlns:a16="http://schemas.microsoft.com/office/drawing/2014/main" id="{DA415026-8674-4809-AA56-2AF7FC34F147}"/>
              </a:ext>
            </a:extLst>
          </p:cNvPr>
          <p:cNvCxnSpPr>
            <a:cxnSpLocks/>
          </p:cNvCxnSpPr>
          <p:nvPr/>
        </p:nvCxnSpPr>
        <p:spPr bwMode="auto">
          <a:xfrm>
            <a:off x="6804827" y="1582829"/>
            <a:ext cx="27720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aphicFrame>
        <p:nvGraphicFramePr>
          <p:cNvPr id="474" name="Chart 473">
            <a:extLst>
              <a:ext uri="{FF2B5EF4-FFF2-40B4-BE49-F238E27FC236}">
                <a16:creationId xmlns:a16="http://schemas.microsoft.com/office/drawing/2014/main" id="{B98D6E99-B8BD-47A3-9AD0-452E759894F6}"/>
              </a:ext>
            </a:extLst>
          </p:cNvPr>
          <p:cNvGraphicFramePr/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77072306"/>
              </p:ext>
            </p:extLst>
          </p:nvPr>
        </p:nvGraphicFramePr>
        <p:xfrm>
          <a:off x="157163" y="1978025"/>
          <a:ext cx="2936875" cy="3046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029F43B-8F18-46AC-9C9F-6255709D85E0}"/>
              </a:ext>
            </a:extLst>
          </p:cNvPr>
          <p:cNvSpPr/>
          <p:nvPr>
            <p:custDataLst>
              <p:tags r:id="rId5"/>
            </p:custDataLst>
          </p:nvPr>
        </p:nvSpPr>
        <p:spPr bwMode="gray">
          <a:xfrm>
            <a:off x="2484438" y="4213225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47A481D8-371B-4B66-B2A6-7A2ACA05E11B}" type="datetime'''''''''''''''''''''''6''''''''''''''''''''8''''''%'''">
              <a:rPr lang="pt-PT" altLang="en-US" sz="14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68%</a:t>
            </a:fld>
            <a:endParaRPr lang="pt-P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C4E7C81E-41D8-425E-87BA-F15799479CAF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2371725" y="5000625"/>
            <a:ext cx="585788" cy="4254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numCol="1" spcCol="0" rtlCol="0" anchor="t" anchorCtr="0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ct val="0"/>
              </a:spcAft>
            </a:pPr>
            <a:fld id="{71495B70-7368-438D-B9AD-6E0196D671F9}" type="datetime'''''''''''''''''''''''2''05''0 1''.''5''''L''''I''F''''E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spcBef>
                  <a:spcPct val="0"/>
                </a:spcBef>
                <a:spcAft>
                  <a:spcPct val="0"/>
                </a:spcAft>
              </a:pPr>
              <a:t>2050 1.5LIFE</a:t>
            </a:fld>
            <a:r>
              <a:rPr lang="pt-PT" altLang="en-US" sz="1400" baseline="30000" dirty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3</a:t>
            </a:r>
            <a:endParaRPr lang="pt-PT" sz="1400" baseline="300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6423AD16-755D-4EAF-A7BD-F5A5508A5D89}"/>
              </a:ext>
            </a:extLst>
          </p:cNvPr>
          <p:cNvSpPr/>
          <p:nvPr>
            <p:custDataLst>
              <p:tags r:id="rId7"/>
            </p:custDataLst>
          </p:nvPr>
        </p:nvSpPr>
        <p:spPr bwMode="auto">
          <a:xfrm>
            <a:off x="1633538" y="5000625"/>
            <a:ext cx="677863" cy="4254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numCol="1" spcCol="0" rtlCol="0" anchor="t" anchorCtr="0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ct val="0"/>
              </a:spcAft>
            </a:pPr>
            <a:fld id="{D4A6130B-941D-4E58-9A46-81FB17F28248}" type="datetime'''''''''2050'' ''''1''''''''.''5''''''''T''''EC''H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spcBef>
                  <a:spcPct val="0"/>
                </a:spcBef>
                <a:spcAft>
                  <a:spcPct val="0"/>
                </a:spcAft>
              </a:pPr>
              <a:t>2050 1.5TECH</a:t>
            </a:fld>
            <a:r>
              <a:rPr lang="pt-PT" altLang="en-US" sz="1400" baseline="30000" dirty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2</a:t>
            </a:r>
            <a:endParaRPr lang="pt-PT" sz="1400" baseline="300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6463DCB9-941F-46C2-AEE6-2FBB8F7CB3CF}"/>
              </a:ext>
            </a:extLst>
          </p:cNvPr>
          <p:cNvSpPr/>
          <p:nvPr>
            <p:custDataLst>
              <p:tags r:id="rId8"/>
            </p:custDataLst>
          </p:nvPr>
        </p:nvSpPr>
        <p:spPr bwMode="auto">
          <a:xfrm>
            <a:off x="398463" y="5000625"/>
            <a:ext cx="374650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numCol="1" spcCol="0" rtlCol="0" anchor="t" anchorCtr="0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ct val="0"/>
              </a:spcAft>
            </a:pPr>
            <a:fld id="{EA0BC397-4EA4-4BD2-B1C3-377F404A1F7F}" type="datetime'''''''2''''''''0''''''''''''''''''''''''''''''15''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spcBef>
                  <a:spcPct val="0"/>
                </a:spcBef>
                <a:spcAft>
                  <a:spcPct val="0"/>
                </a:spcAft>
              </a:pPr>
              <a:t>2015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7F1E6770-2730-4458-969E-3900713F7C26}"/>
              </a:ext>
            </a:extLst>
          </p:cNvPr>
          <p:cNvSpPr/>
          <p:nvPr>
            <p:custDataLst>
              <p:tags r:id="rId9"/>
            </p:custDataLst>
          </p:nvPr>
        </p:nvSpPr>
        <p:spPr bwMode="auto">
          <a:xfrm>
            <a:off x="1090613" y="5000625"/>
            <a:ext cx="374650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numCol="1" spcCol="0" rtlCol="0" anchor="t" anchorCtr="0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ct val="0"/>
              </a:spcAft>
            </a:pPr>
            <a:fld id="{7ECE8C43-7EDA-4C00-8874-BF7424B884A9}" type="datetime'''''''''''''''''''''''''''''20''3''''''''''0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spcBef>
                  <a:spcPct val="0"/>
                </a:spcBef>
                <a:spcAft>
                  <a:spcPct val="0"/>
                </a:spcAft>
              </a:pPr>
              <a:t>2030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6DD1790B-C22F-4E4E-8827-004DA9B0B877}"/>
              </a:ext>
            </a:extLst>
          </p:cNvPr>
          <p:cNvSpPr/>
          <p:nvPr>
            <p:custDataLst>
              <p:tags r:id="rId10"/>
            </p:custDataLst>
          </p:nvPr>
        </p:nvSpPr>
        <p:spPr bwMode="gray">
          <a:xfrm>
            <a:off x="1746250" y="2505075"/>
            <a:ext cx="452438" cy="1920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25400" tIns="0" rIns="25400" bIns="0" numCol="1" spcCol="0" rtlCol="0" anchor="b" anchorCtr="0">
            <a:noAutofit/>
          </a:bodyPr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7F0263AA-591E-40CE-B948-76B6E5D693EB}" type="datetime'''''''''1'''''''''''''''''''''''' ''''''''''17''''''8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1 178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FFA070E1-E23E-4120-A440-C320D64A4D1E}"/>
              </a:ext>
            </a:extLst>
          </p:cNvPr>
          <p:cNvSpPr/>
          <p:nvPr>
            <p:custDataLst>
              <p:tags r:id="rId11"/>
            </p:custDataLst>
          </p:nvPr>
        </p:nvSpPr>
        <p:spPr bwMode="gray">
          <a:xfrm>
            <a:off x="1052513" y="2325688"/>
            <a:ext cx="452438" cy="1920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25400" tIns="0" rIns="25400" bIns="0" numCol="1" spcCol="0" rtlCol="0" anchor="b" anchorCtr="0">
            <a:noAutofit/>
          </a:bodyPr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E9E0D2E4-94EF-457C-A58A-8029B530B56B}" type="datetime'1'''' ''2''''''''7''''''''''''''''''''''''4''''''''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1 274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6A20AFBF-CD9D-4245-B4D9-DEF29ECFC9D2}"/>
              </a:ext>
            </a:extLst>
          </p:cNvPr>
          <p:cNvSpPr/>
          <p:nvPr>
            <p:custDataLst>
              <p:tags r:id="rId12"/>
            </p:custDataLst>
          </p:nvPr>
        </p:nvSpPr>
        <p:spPr bwMode="gray">
          <a:xfrm>
            <a:off x="360363" y="1843088"/>
            <a:ext cx="452438" cy="1920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25400" tIns="0" rIns="25400" bIns="0" numCol="1" spcCol="0" rtlCol="0" anchor="b" anchorCtr="0">
            <a:noAutofit/>
          </a:bodyPr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EC50FBB1-9D72-4CDD-959B-9BF43288D6EA}" type="datetime'''''''''1'''''''''' ''''''5''''''''''''''''''''''3''''''0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1 530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CCF37F58-0459-45D1-A22A-D0EE84D1FA66}"/>
              </a:ext>
            </a:extLst>
          </p:cNvPr>
          <p:cNvSpPr/>
          <p:nvPr>
            <p:custDataLst>
              <p:tags r:id="rId13"/>
            </p:custDataLst>
          </p:nvPr>
        </p:nvSpPr>
        <p:spPr bwMode="gray">
          <a:xfrm>
            <a:off x="2503488" y="2851150"/>
            <a:ext cx="322263" cy="1920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25400" tIns="0" rIns="25400" bIns="0" numCol="1" spcCol="0" rtlCol="0" anchor="b" anchorCtr="0">
            <a:noAutofit/>
          </a:bodyPr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A5F4F0BE-4E74-48F9-9890-8496CD129CC0}" type="datetime'''''''''''''''''''''''''''''''''''9''9''''''''''''5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995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88CBE0-546D-4DDB-B756-5A6CBF067556}"/>
              </a:ext>
            </a:extLst>
          </p:cNvPr>
          <p:cNvSpPr/>
          <p:nvPr>
            <p:custDataLst>
              <p:tags r:id="rId14"/>
            </p:custDataLst>
          </p:nvPr>
        </p:nvSpPr>
        <p:spPr bwMode="gray">
          <a:xfrm>
            <a:off x="406400" y="4646613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0D0CBFF1-CAC9-4C65-87E3-8C6970F6A999}" type="datetime'''''''''''''''''''''''''''''''''''''14''''''''''''%'''''''">
              <a:rPr lang="pt-PT" altLang="en-US" sz="14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14%</a:t>
            </a:fld>
            <a:endParaRPr lang="pt-P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71CF60-520C-4EB4-A8E7-293CB5A34457}"/>
              </a:ext>
            </a:extLst>
          </p:cNvPr>
          <p:cNvSpPr/>
          <p:nvPr>
            <p:custDataLst>
              <p:tags r:id="rId15"/>
            </p:custDataLst>
          </p:nvPr>
        </p:nvSpPr>
        <p:spPr bwMode="gray">
          <a:xfrm>
            <a:off x="1098550" y="4513263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67F988AC-8084-4860-84F5-5A726F428124}" type="datetime'''''''''''''''28''''''''''''''''''''''%'''''''''''''''''''''">
              <a:rPr lang="pt-PT" altLang="en-US" sz="14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28%</a:t>
            </a:fld>
            <a:endParaRPr lang="pt-P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28239C-5C60-4041-B5FE-F3058259AB94}"/>
              </a:ext>
            </a:extLst>
          </p:cNvPr>
          <p:cNvSpPr/>
          <p:nvPr>
            <p:custDataLst>
              <p:tags r:id="rId16"/>
            </p:custDataLst>
          </p:nvPr>
        </p:nvSpPr>
        <p:spPr bwMode="gray">
          <a:xfrm>
            <a:off x="1792288" y="4103688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D06F1297-CB64-48FD-A871-08092111F951}" type="datetime'''''''''''''''''6''''''''''7''''''%'''''''''''''''''">
              <a:rPr lang="pt-PT" altLang="en-US" sz="14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67%</a:t>
            </a:fld>
            <a:endParaRPr lang="pt-P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graphicFrame>
        <p:nvGraphicFramePr>
          <p:cNvPr id="475" name="Chart 474">
            <a:extLst>
              <a:ext uri="{FF2B5EF4-FFF2-40B4-BE49-F238E27FC236}">
                <a16:creationId xmlns:a16="http://schemas.microsoft.com/office/drawing/2014/main" id="{97E86B94-FF0F-48F2-B539-16B78C44E7E2}"/>
              </a:ext>
            </a:extLst>
          </p:cNvPr>
          <p:cNvGraphicFramePr/>
          <p:nvPr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04676850"/>
              </p:ext>
            </p:extLst>
          </p:nvPr>
        </p:nvGraphicFramePr>
        <p:xfrm>
          <a:off x="3440113" y="1978025"/>
          <a:ext cx="2936875" cy="3046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6"/>
          </a:graphicData>
        </a:graphic>
      </p:graphicFrame>
      <p:sp>
        <p:nvSpPr>
          <p:cNvPr id="159" name="Rectangle 158">
            <a:extLst>
              <a:ext uri="{FF2B5EF4-FFF2-40B4-BE49-F238E27FC236}">
                <a16:creationId xmlns:a16="http://schemas.microsoft.com/office/drawing/2014/main" id="{6C137272-A56D-49AF-A57F-B24817E1E7DF}"/>
              </a:ext>
            </a:extLst>
          </p:cNvPr>
          <p:cNvSpPr/>
          <p:nvPr>
            <p:custDataLst>
              <p:tags r:id="rId18"/>
            </p:custDataLst>
          </p:nvPr>
        </p:nvSpPr>
        <p:spPr bwMode="auto">
          <a:xfrm>
            <a:off x="4916488" y="5000625"/>
            <a:ext cx="677863" cy="4254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numCol="1" spcCol="0" rtlCol="0" anchor="t" anchorCtr="0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ct val="0"/>
              </a:spcAft>
            </a:pPr>
            <a:fld id="{8105F9B9-6AA7-4F41-9D9B-C5C241E05E87}" type="datetime'''''2''''''''''''''050 ''''1''''''.5T''''E''''CH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spcBef>
                  <a:spcPct val="0"/>
                </a:spcBef>
                <a:spcAft>
                  <a:spcPct val="0"/>
                </a:spcAft>
              </a:pPr>
              <a:t>2050 1.5TECH</a:t>
            </a:fld>
            <a:r>
              <a:rPr lang="pt-PT" altLang="en-US" sz="1400" baseline="30000" dirty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2</a:t>
            </a:r>
            <a:endParaRPr lang="pt-PT" sz="1400" baseline="300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60B70AAF-B74D-45A4-AB13-5EF13F202F85}"/>
              </a:ext>
            </a:extLst>
          </p:cNvPr>
          <p:cNvSpPr/>
          <p:nvPr>
            <p:custDataLst>
              <p:tags r:id="rId19"/>
            </p:custDataLst>
          </p:nvPr>
        </p:nvSpPr>
        <p:spPr bwMode="auto">
          <a:xfrm>
            <a:off x="3681413" y="5000625"/>
            <a:ext cx="374650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numCol="1" spcCol="0" rtlCol="0" anchor="t" anchorCtr="0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ct val="0"/>
              </a:spcAft>
            </a:pPr>
            <a:fld id="{45FB85C0-BCFF-45CA-B7EA-2049CE951D05}" type="datetime'''''''''''''2''''0''''''''''1''5''''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spcBef>
                  <a:spcPct val="0"/>
                </a:spcBef>
                <a:spcAft>
                  <a:spcPct val="0"/>
                </a:spcAft>
              </a:pPr>
              <a:t>2015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52E74C26-BBD9-482D-A5AC-CA3ABCB2A16F}"/>
              </a:ext>
            </a:extLst>
          </p:cNvPr>
          <p:cNvSpPr/>
          <p:nvPr>
            <p:custDataLst>
              <p:tags r:id="rId20"/>
            </p:custDataLst>
          </p:nvPr>
        </p:nvSpPr>
        <p:spPr bwMode="auto">
          <a:xfrm>
            <a:off x="4373563" y="5000625"/>
            <a:ext cx="374650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numCol="1" spcCol="0" rtlCol="0" anchor="t" anchorCtr="0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ct val="0"/>
              </a:spcAft>
            </a:pPr>
            <a:fld id="{0C131B89-ABB5-4570-9D85-D8A456D2C98A}" type="datetime'''''''''''''''''''''''2''''''''''''0''''''''''''''30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spcBef>
                  <a:spcPct val="0"/>
                </a:spcBef>
                <a:spcAft>
                  <a:spcPct val="0"/>
                </a:spcAft>
              </a:pPr>
              <a:t>2030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1B22AD82-AAC5-4560-9943-971B1915E787}"/>
              </a:ext>
            </a:extLst>
          </p:cNvPr>
          <p:cNvSpPr/>
          <p:nvPr>
            <p:custDataLst>
              <p:tags r:id="rId21"/>
            </p:custDataLst>
          </p:nvPr>
        </p:nvSpPr>
        <p:spPr bwMode="auto">
          <a:xfrm>
            <a:off x="5654675" y="5000625"/>
            <a:ext cx="585788" cy="4254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numCol="1" spcCol="0" rtlCol="0" anchor="t" anchorCtr="0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ct val="0"/>
              </a:spcAft>
            </a:pPr>
            <a:fld id="{E4C5FDB4-18D2-490D-A22E-2BD95C32BD26}" type="datetime'205''''0 ''''1''''.''''''''''''''''''5L''''''''IF''''''E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spcBef>
                  <a:spcPct val="0"/>
                </a:spcBef>
                <a:spcAft>
                  <a:spcPct val="0"/>
                </a:spcAft>
              </a:pPr>
              <a:t>2050 1.5LIFE</a:t>
            </a:fld>
            <a:r>
              <a:rPr lang="pt-PT" altLang="en-US" sz="1400" baseline="30000" dirty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3</a:t>
            </a:r>
            <a:endParaRPr lang="pt-PT" sz="1400" baseline="300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BC2FCD74-C85A-4486-AE28-7480DCBAA22E}"/>
              </a:ext>
            </a:extLst>
          </p:cNvPr>
          <p:cNvSpPr/>
          <p:nvPr>
            <p:custDataLst>
              <p:tags r:id="rId22"/>
            </p:custDataLst>
          </p:nvPr>
        </p:nvSpPr>
        <p:spPr bwMode="gray">
          <a:xfrm>
            <a:off x="3643313" y="1843088"/>
            <a:ext cx="452438" cy="1920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25400" tIns="0" rIns="25400" bIns="0" numCol="1" spcCol="0" rtlCol="0" anchor="b" anchorCtr="0">
            <a:noAutofit/>
          </a:bodyPr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823191BB-B7CF-4B29-A90B-98283054E1DE}" type="datetime'''''''''''''''''''''''''''''''1'''' 0''''''''''8''''''''''6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1 086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2AF24DB8-CB89-4802-A75D-CF1A8D64EB3D}"/>
              </a:ext>
            </a:extLst>
          </p:cNvPr>
          <p:cNvSpPr/>
          <p:nvPr>
            <p:custDataLst>
              <p:tags r:id="rId23"/>
            </p:custDataLst>
          </p:nvPr>
        </p:nvSpPr>
        <p:spPr bwMode="gray">
          <a:xfrm>
            <a:off x="4335463" y="1901825"/>
            <a:ext cx="452438" cy="1920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25400" tIns="0" rIns="25400" bIns="0" numCol="1" spcCol="0" rtlCol="0" anchor="b" anchorCtr="0">
            <a:noAutofit/>
          </a:bodyPr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10F2901F-FCA4-462C-BBFF-5DA4BA9FE01A}" type="datetime'''1'''''' ''0''''''64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1 064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79CFDC13-B3A3-493C-80EF-74877E9CFEFF}"/>
              </a:ext>
            </a:extLst>
          </p:cNvPr>
          <p:cNvSpPr/>
          <p:nvPr>
            <p:custDataLst>
              <p:tags r:id="rId24"/>
            </p:custDataLst>
          </p:nvPr>
        </p:nvSpPr>
        <p:spPr bwMode="gray">
          <a:xfrm>
            <a:off x="5094288" y="2909888"/>
            <a:ext cx="322263" cy="1920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25400" tIns="0" rIns="25400" bIns="0" numCol="1" spcCol="0" rtlCol="0" anchor="b" anchorCtr="0">
            <a:noAutofit/>
          </a:bodyPr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7281BD3A-FEE7-44B5-94EB-A269542A7498}" type="datetime'''''''''''''''''''''''''6''''''8''''''''''''''''''''''4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684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705A475A-391D-47A6-A47E-0DE7390ECC7C}"/>
              </a:ext>
            </a:extLst>
          </p:cNvPr>
          <p:cNvSpPr/>
          <p:nvPr>
            <p:custDataLst>
              <p:tags r:id="rId25"/>
            </p:custDataLst>
          </p:nvPr>
        </p:nvSpPr>
        <p:spPr bwMode="gray">
          <a:xfrm>
            <a:off x="5786438" y="3057525"/>
            <a:ext cx="322263" cy="1920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25400" tIns="0" rIns="25400" bIns="0" numCol="1" spcCol="0" rtlCol="0" anchor="b" anchorCtr="0">
            <a:noAutofit/>
          </a:bodyPr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680EC246-2BA3-49DF-B61D-E24E25CAFC89}" type="datetime'6''''''''''''''2''''''''8''''''''''''''''''''''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628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86790A52-286E-4CFA-A3B0-CEBBCBFFBF93}"/>
              </a:ext>
            </a:extLst>
          </p:cNvPr>
          <p:cNvSpPr/>
          <p:nvPr>
            <p:custDataLst>
              <p:tags r:id="rId26"/>
            </p:custDataLst>
          </p:nvPr>
        </p:nvSpPr>
        <p:spPr bwMode="gray">
          <a:xfrm>
            <a:off x="3689350" y="4532313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D5DB7B20-9C17-4181-937C-5E54CDE69083}" type="datetime'''''''2''''''''2''''%''''''''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22%</a:t>
            </a:fld>
            <a:endParaRPr lang="pt-PT" sz="14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9869112C-4A60-4E06-95B3-6D4B522814EE}"/>
              </a:ext>
            </a:extLst>
          </p:cNvPr>
          <p:cNvSpPr/>
          <p:nvPr>
            <p:custDataLst>
              <p:tags r:id="rId27"/>
            </p:custDataLst>
          </p:nvPr>
        </p:nvSpPr>
        <p:spPr bwMode="gray">
          <a:xfrm>
            <a:off x="4381500" y="4500563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2F438E6C-3FEE-4281-B2CD-0F3B439F51FD}" type="datetime'''''''2''''5''''''''''''''''%''''''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25%</a:t>
            </a:fld>
            <a:endParaRPr lang="pt-PT" sz="14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F90D6B5C-65D7-4F0B-AAC8-9CD78F73840A}"/>
              </a:ext>
            </a:extLst>
          </p:cNvPr>
          <p:cNvSpPr/>
          <p:nvPr>
            <p:custDataLst>
              <p:tags r:id="rId28"/>
            </p:custDataLst>
          </p:nvPr>
        </p:nvSpPr>
        <p:spPr bwMode="gray">
          <a:xfrm>
            <a:off x="5075238" y="4391025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39E22C4D-9436-4F99-ACEB-A04534B60839}" type="datetime'''''''''''''''''''''''''5''''''''''''''''''''''''''0''''''%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50%</a:t>
            </a:fld>
            <a:endParaRPr lang="pt-PT" sz="14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E522CF95-0C0A-4EDB-AEC3-2676EE26063B}"/>
              </a:ext>
            </a:extLst>
          </p:cNvPr>
          <p:cNvSpPr/>
          <p:nvPr>
            <p:custDataLst>
              <p:tags r:id="rId29"/>
            </p:custDataLst>
          </p:nvPr>
        </p:nvSpPr>
        <p:spPr bwMode="gray">
          <a:xfrm>
            <a:off x="5767388" y="4438650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2BEE8CD4-11DD-4282-B129-F73BC0BDB43E}" type="datetime'''4''''''''''''''''''''''''''''9''''''''''''''%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49%</a:t>
            </a:fld>
            <a:endParaRPr lang="pt-PT" sz="14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31BF842C-D97D-4D0A-8059-57324E9B4AEA}"/>
              </a:ext>
            </a:extLst>
          </p:cNvPr>
          <p:cNvSpPr/>
          <p:nvPr>
            <p:custDataLst>
              <p:tags r:id="rId30"/>
            </p:custDataLst>
          </p:nvPr>
        </p:nvSpPr>
        <p:spPr bwMode="auto">
          <a:xfrm>
            <a:off x="4827588" y="5665788"/>
            <a:ext cx="250825" cy="187325"/>
          </a:xfrm>
          <a:prstGeom prst="rect">
            <a:avLst/>
          </a:prstGeom>
          <a:solidFill>
            <a:srgbClr val="C30C3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54000" tIns="46800" rIns="54000" bIns="46800" rtlCol="0" anchor="ctr">
            <a:normAutofit fontScale="47500" lnSpcReduction="20000"/>
          </a:bodyPr>
          <a:lstStyle/>
          <a:p>
            <a:pPr algn="ctr" eaLnBrk="0" hangingPunct="0"/>
            <a:endParaRPr lang="pt-PT" sz="1400" dirty="0" err="1">
              <a:latin typeface="Calibri" pitchFamily="34" charset="0"/>
              <a:ea typeface="굴림" charset="-127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CFA678DE-C700-433A-9562-2CFD490867C8}"/>
              </a:ext>
            </a:extLst>
          </p:cNvPr>
          <p:cNvSpPr/>
          <p:nvPr>
            <p:custDataLst>
              <p:tags r:id="rId31"/>
            </p:custDataLst>
          </p:nvPr>
        </p:nvSpPr>
        <p:spPr bwMode="auto">
          <a:xfrm>
            <a:off x="2749550" y="5665788"/>
            <a:ext cx="250825" cy="187325"/>
          </a:xfrm>
          <a:prstGeom prst="rect">
            <a:avLst/>
          </a:prstGeom>
          <a:solidFill>
            <a:srgbClr val="C0C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54000" tIns="46800" rIns="54000" bIns="46800" rtlCol="0" anchor="ctr">
            <a:normAutofit fontScale="47500" lnSpcReduction="20000"/>
          </a:bodyPr>
          <a:lstStyle/>
          <a:p>
            <a:pPr algn="ctr" eaLnBrk="0" hangingPunct="0"/>
            <a:endParaRPr lang="pt-PT" sz="1400" dirty="0" err="1">
              <a:latin typeface="Calibri" pitchFamily="34" charset="0"/>
              <a:ea typeface="굴림" charset="-127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2E24B970-0A2F-4B4F-8331-DE5C08CD7968}"/>
              </a:ext>
            </a:extLst>
          </p:cNvPr>
          <p:cNvSpPr/>
          <p:nvPr>
            <p:custDataLst>
              <p:tags r:id="rId32"/>
            </p:custDataLst>
          </p:nvPr>
        </p:nvSpPr>
        <p:spPr bwMode="auto">
          <a:xfrm>
            <a:off x="6099175" y="5665788"/>
            <a:ext cx="250825" cy="187325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54000" tIns="46800" rIns="54000" bIns="46800" rtlCol="0" anchor="ctr">
            <a:normAutofit fontScale="47500" lnSpcReduction="20000"/>
          </a:bodyPr>
          <a:lstStyle/>
          <a:p>
            <a:pPr algn="ctr" eaLnBrk="0" hangingPunct="0"/>
            <a:endParaRPr lang="pt-PT" sz="1400" dirty="0" err="1">
              <a:latin typeface="Calibri" pitchFamily="34" charset="0"/>
              <a:ea typeface="굴림" charset="-127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3AF45B5C-5FF9-405D-B79E-B3FB2EE87BF9}"/>
              </a:ext>
            </a:extLst>
          </p:cNvPr>
          <p:cNvSpPr/>
          <p:nvPr>
            <p:custDataLst>
              <p:tags r:id="rId33"/>
            </p:custDataLst>
          </p:nvPr>
        </p:nvSpPr>
        <p:spPr bwMode="auto">
          <a:xfrm>
            <a:off x="3641725" y="5665788"/>
            <a:ext cx="250825" cy="187325"/>
          </a:xfrm>
          <a:prstGeom prst="rect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54000" tIns="46800" rIns="54000" bIns="46800" rtlCol="0" anchor="ctr">
            <a:normAutofit fontScale="47500" lnSpcReduction="20000"/>
          </a:bodyPr>
          <a:lstStyle/>
          <a:p>
            <a:pPr algn="ctr" eaLnBrk="0" hangingPunct="0"/>
            <a:endParaRPr lang="pt-PT" sz="1400" dirty="0" err="1">
              <a:latin typeface="Calibri" pitchFamily="34" charset="0"/>
              <a:ea typeface="굴림" charset="-127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EE3BE962-756B-40A2-97B8-67DA561A22DD}"/>
              </a:ext>
            </a:extLst>
          </p:cNvPr>
          <p:cNvSpPr/>
          <p:nvPr>
            <p:custDataLst>
              <p:tags r:id="rId34"/>
            </p:custDataLst>
          </p:nvPr>
        </p:nvSpPr>
        <p:spPr bwMode="auto">
          <a:xfrm>
            <a:off x="3051175" y="5661025"/>
            <a:ext cx="488950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numCol="1" spcCol="0" rtlCol="0" anchor="ctr" anchorCtr="0">
            <a:noAutofit/>
          </a:bodyPr>
          <a:lstStyle/>
          <a:p>
            <a:pPr eaLnBrk="0" hangingPunct="0">
              <a:spcBef>
                <a:spcPct val="0"/>
              </a:spcBef>
              <a:spcAft>
                <a:spcPct val="0"/>
              </a:spcAft>
            </a:pPr>
            <a:fld id="{DA2715CE-FF81-4D82-B2CF-40A2E925724F}" type="datetime'''O''''''th''''''''''''''''''''e''''''r''''''s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eaLnBrk="0" hangingPunct="0">
                <a:spcBef>
                  <a:spcPct val="0"/>
                </a:spcBef>
                <a:spcAft>
                  <a:spcPct val="0"/>
                </a:spcAft>
              </a:pPr>
              <a:t>Others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FD1FC4D2-45D1-4EA4-A8E6-815AB1AB7768}"/>
              </a:ext>
            </a:extLst>
          </p:cNvPr>
          <p:cNvSpPr/>
          <p:nvPr>
            <p:custDataLst>
              <p:tags r:id="rId35"/>
            </p:custDataLst>
          </p:nvPr>
        </p:nvSpPr>
        <p:spPr bwMode="auto">
          <a:xfrm>
            <a:off x="3943350" y="5661025"/>
            <a:ext cx="782638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numCol="1" spcCol="0" rtlCol="0" anchor="ctr" anchorCtr="0">
            <a:noAutofit/>
          </a:bodyPr>
          <a:lstStyle/>
          <a:p>
            <a:pPr eaLnBrk="0" hangingPunct="0">
              <a:spcBef>
                <a:spcPct val="0"/>
              </a:spcBef>
              <a:spcAft>
                <a:spcPct val="0"/>
              </a:spcAft>
            </a:pPr>
            <a:fld id="{ED96CF9B-81E6-49ED-BD5E-3C0016EC4560}" type="datetime'''''F''os''''si''l'''' ''''''''f''''uel''''''''''''''''''''s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eaLnBrk="0" hangingPunct="0">
                <a:spcBef>
                  <a:spcPct val="0"/>
                </a:spcBef>
                <a:spcAft>
                  <a:spcPct val="0"/>
                </a:spcAft>
              </a:pPr>
              <a:t>Fossil fuels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307594D0-F627-4ABA-ACAF-68868DEC922C}"/>
              </a:ext>
            </a:extLst>
          </p:cNvPr>
          <p:cNvSpPr/>
          <p:nvPr>
            <p:custDataLst>
              <p:tags r:id="rId36"/>
            </p:custDataLst>
          </p:nvPr>
        </p:nvSpPr>
        <p:spPr bwMode="auto">
          <a:xfrm>
            <a:off x="6400800" y="5661025"/>
            <a:ext cx="712788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numCol="1" spcCol="0" rtlCol="0" anchor="ctr" anchorCtr="0">
            <a:noAutofit/>
          </a:bodyPr>
          <a:lstStyle/>
          <a:p>
            <a:pPr eaLnBrk="0" hangingPunct="0">
              <a:spcBef>
                <a:spcPct val="0"/>
              </a:spcBef>
              <a:spcAft>
                <a:spcPct val="0"/>
              </a:spcAft>
            </a:pPr>
            <a:fld id="{33A3F983-60F1-4579-933E-8B6646860B2A}" type="datetime'''''''''''E''l''''''e''ct''r''''i''''''c''''''ity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eaLnBrk="0" hangingPunct="0">
                <a:spcBef>
                  <a:spcPct val="0"/>
                </a:spcBef>
                <a:spcAft>
                  <a:spcPct val="0"/>
                </a:spcAft>
              </a:pPr>
              <a:t>Electricity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75EBECCB-2763-45E4-86BB-D8BC78926518}"/>
              </a:ext>
            </a:extLst>
          </p:cNvPr>
          <p:cNvSpPr/>
          <p:nvPr>
            <p:custDataLst>
              <p:tags r:id="rId37"/>
            </p:custDataLst>
          </p:nvPr>
        </p:nvSpPr>
        <p:spPr bwMode="auto">
          <a:xfrm>
            <a:off x="5129213" y="5661025"/>
            <a:ext cx="868363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numCol="1" spcCol="0" rtlCol="0" anchor="ctr" anchorCtr="0">
            <a:noAutofit/>
          </a:bodyPr>
          <a:lstStyle/>
          <a:p>
            <a:pPr eaLnBrk="0" hangingPunct="0">
              <a:spcBef>
                <a:spcPct val="0"/>
              </a:spcBef>
              <a:spcAft>
                <a:spcPct val="0"/>
              </a:spcAft>
            </a:pPr>
            <a:fld id="{7C554277-2B04-4ADA-91CE-B12BFD726D77}" type="datetime'''''''''R''e''''''''ne''w''a''b''l''''''''e''''''''''''s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eaLnBrk="0" hangingPunct="0">
                <a:spcBef>
                  <a:spcPct val="0"/>
                </a:spcBef>
                <a:spcAft>
                  <a:spcPct val="0"/>
                </a:spcAft>
              </a:pPr>
              <a:t>Renewables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graphicFrame>
        <p:nvGraphicFramePr>
          <p:cNvPr id="476" name="Chart 475">
            <a:extLst>
              <a:ext uri="{FF2B5EF4-FFF2-40B4-BE49-F238E27FC236}">
                <a16:creationId xmlns:a16="http://schemas.microsoft.com/office/drawing/2014/main" id="{4469C42A-0B60-46A6-9463-BABC712133A2}"/>
              </a:ext>
            </a:extLst>
          </p:cNvPr>
          <p:cNvGraphicFramePr/>
          <p:nvPr>
            <p:custDataLst>
              <p:tags r:id="rId38"/>
            </p:custDataLst>
            <p:extLst>
              <p:ext uri="{D42A27DB-BD31-4B8C-83A1-F6EECF244321}">
                <p14:modId xmlns:p14="http://schemas.microsoft.com/office/powerpoint/2010/main" val="815341235"/>
              </p:ext>
            </p:extLst>
          </p:nvPr>
        </p:nvGraphicFramePr>
        <p:xfrm>
          <a:off x="6723063" y="1978025"/>
          <a:ext cx="2936875" cy="3046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7"/>
          </a:graphicData>
        </a:graphic>
      </p:graphicFrame>
      <p:sp>
        <p:nvSpPr>
          <p:cNvPr id="215" name="Rectangle 214">
            <a:extLst>
              <a:ext uri="{FF2B5EF4-FFF2-40B4-BE49-F238E27FC236}">
                <a16:creationId xmlns:a16="http://schemas.microsoft.com/office/drawing/2014/main" id="{D4F90CDB-A45A-45AE-86BC-F8B71F0EE26E}"/>
              </a:ext>
            </a:extLst>
          </p:cNvPr>
          <p:cNvSpPr/>
          <p:nvPr>
            <p:custDataLst>
              <p:tags r:id="rId39"/>
            </p:custDataLst>
          </p:nvPr>
        </p:nvSpPr>
        <p:spPr bwMode="gray">
          <a:xfrm>
            <a:off x="6991350" y="3706813"/>
            <a:ext cx="322263" cy="1920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25400" tIns="0" rIns="25400" bIns="0" numCol="1" spcCol="0" rtlCol="0" anchor="b" anchorCtr="0">
            <a:noAutofit/>
          </a:bodyPr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FF94CE42-DDDA-4B5A-9AB8-6F1053CBAE93}" type="datetime'9''''''''''''''''''''''''''''85''''''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985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163E788-C64E-4260-B91E-47DCCF2E16A7}"/>
              </a:ext>
            </a:extLst>
          </p:cNvPr>
          <p:cNvSpPr/>
          <p:nvPr>
            <p:custDataLst>
              <p:tags r:id="rId40"/>
            </p:custDataLst>
          </p:nvPr>
        </p:nvSpPr>
        <p:spPr bwMode="auto">
          <a:xfrm>
            <a:off x="7656513" y="5000625"/>
            <a:ext cx="374650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numCol="1" spcCol="0" rtlCol="0" anchor="t" anchorCtr="0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ct val="0"/>
              </a:spcAft>
            </a:pPr>
            <a:fld id="{798E7CF1-95AB-4D0D-855C-EE3321BB9DB2}" type="datetime'''''''''''2''''''''''''0''''''''''3''''0''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spcBef>
                  <a:spcPct val="0"/>
                </a:spcBef>
                <a:spcAft>
                  <a:spcPct val="0"/>
                </a:spcAft>
              </a:pPr>
              <a:t>2030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9BEB1C40-F450-468A-849F-84A017394831}"/>
              </a:ext>
            </a:extLst>
          </p:cNvPr>
          <p:cNvSpPr/>
          <p:nvPr>
            <p:custDataLst>
              <p:tags r:id="rId41"/>
            </p:custDataLst>
          </p:nvPr>
        </p:nvSpPr>
        <p:spPr bwMode="auto">
          <a:xfrm>
            <a:off x="6964363" y="5000625"/>
            <a:ext cx="374650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numCol="1" spcCol="0" rtlCol="0" anchor="t" anchorCtr="0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ct val="0"/>
              </a:spcAft>
            </a:pPr>
            <a:fld id="{30F45C3E-AF1F-4136-8DBF-FF2402CC8337}" type="datetime'''''''''''''2''''0''''''''''''''1''''''''''''5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spcBef>
                  <a:spcPct val="0"/>
                </a:spcBef>
                <a:spcAft>
                  <a:spcPct val="0"/>
                </a:spcAft>
              </a:pPr>
              <a:t>2015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A1C5B089-39D2-4E26-A26F-324C55AD5FB6}"/>
              </a:ext>
            </a:extLst>
          </p:cNvPr>
          <p:cNvSpPr/>
          <p:nvPr>
            <p:custDataLst>
              <p:tags r:id="rId42"/>
            </p:custDataLst>
          </p:nvPr>
        </p:nvSpPr>
        <p:spPr bwMode="auto">
          <a:xfrm>
            <a:off x="8199438" y="5000625"/>
            <a:ext cx="677863" cy="4254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numCol="1" spcCol="0" rtlCol="0" anchor="t" anchorCtr="0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ct val="0"/>
              </a:spcAft>
            </a:pPr>
            <a:fld id="{D569E173-2DC8-442D-AE49-05AD82839F15}" type="datetime'''''''''''''205''0 ''''1.''''''''''''''5TEC''''''''H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spcBef>
                  <a:spcPct val="0"/>
                </a:spcBef>
                <a:spcAft>
                  <a:spcPct val="0"/>
                </a:spcAft>
              </a:pPr>
              <a:t>2050 1.5TECH</a:t>
            </a:fld>
            <a:r>
              <a:rPr lang="pt-PT" altLang="en-US" sz="1400" baseline="30000" dirty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2</a:t>
            </a:r>
            <a:endParaRPr lang="pt-PT" sz="1400" baseline="300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780FDE80-6C91-4A3D-9B36-B9F478E41597}"/>
              </a:ext>
            </a:extLst>
          </p:cNvPr>
          <p:cNvSpPr/>
          <p:nvPr>
            <p:custDataLst>
              <p:tags r:id="rId43"/>
            </p:custDataLst>
          </p:nvPr>
        </p:nvSpPr>
        <p:spPr bwMode="auto">
          <a:xfrm>
            <a:off x="8937625" y="5000625"/>
            <a:ext cx="585788" cy="4254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numCol="1" spcCol="0" rtlCol="0" anchor="t" anchorCtr="0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ct val="0"/>
              </a:spcAft>
            </a:pPr>
            <a:fld id="{6EBA4118-E9EE-40C6-B86E-07F587880B61}" type="datetime'''''2''''''''0''5''''0'' ''''''1''.''''''5L''''''IF''''''''E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spcBef>
                  <a:spcPct val="0"/>
                </a:spcBef>
                <a:spcAft>
                  <a:spcPct val="0"/>
                </a:spcAft>
              </a:pPr>
              <a:t>2050 1.5LIFE</a:t>
            </a:fld>
            <a:r>
              <a:rPr lang="pt-PT" altLang="en-US" sz="1400" baseline="30000" dirty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3</a:t>
            </a:r>
            <a:endParaRPr lang="pt-PT" sz="1400" baseline="300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CF5180AD-125D-4C09-A3B4-EDBE1C30E413}"/>
              </a:ext>
            </a:extLst>
          </p:cNvPr>
          <p:cNvSpPr/>
          <p:nvPr>
            <p:custDataLst>
              <p:tags r:id="rId44"/>
            </p:custDataLst>
          </p:nvPr>
        </p:nvSpPr>
        <p:spPr bwMode="gray">
          <a:xfrm>
            <a:off x="7618413" y="3413125"/>
            <a:ext cx="452438" cy="1920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25400" tIns="0" rIns="25400" bIns="0" numCol="1" spcCol="0" rtlCol="0" anchor="b" anchorCtr="0">
            <a:noAutofit/>
          </a:bodyPr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F8A9E89A-0EC9-4B26-A485-A464507BD08B}" type="datetime'''''''''''''''''''''''''''''''1 ''27''''0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1 270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01A66789-DF69-4783-BAF1-CB7F2D19C089}"/>
              </a:ext>
            </a:extLst>
          </p:cNvPr>
          <p:cNvSpPr/>
          <p:nvPr>
            <p:custDataLst>
              <p:tags r:id="rId45"/>
            </p:custDataLst>
          </p:nvPr>
        </p:nvSpPr>
        <p:spPr bwMode="gray">
          <a:xfrm>
            <a:off x="8312150" y="1843088"/>
            <a:ext cx="452438" cy="1920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25400" tIns="0" rIns="25400" bIns="0" numCol="1" spcCol="0" rtlCol="0" anchor="b" anchorCtr="0">
            <a:noAutofit/>
          </a:bodyPr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DEE064CC-B376-4AE8-89E4-D27940DB2E0F}" type="datetime'''''2'' ''''''''7''''''''90''''''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2 790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B2E48368-836C-4EF5-BC20-57075678F133}"/>
              </a:ext>
            </a:extLst>
          </p:cNvPr>
          <p:cNvSpPr/>
          <p:nvPr>
            <p:custDataLst>
              <p:tags r:id="rId46"/>
            </p:custDataLst>
          </p:nvPr>
        </p:nvSpPr>
        <p:spPr bwMode="gray">
          <a:xfrm>
            <a:off x="9004300" y="2311400"/>
            <a:ext cx="452438" cy="1920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25400" tIns="0" rIns="25400" bIns="0" numCol="1" spcCol="0" rtlCol="0" anchor="b" anchorCtr="0">
            <a:noAutofit/>
          </a:bodyPr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738183D5-F680-42A4-B971-05DEDE9CAAB6}" type="datetime'''''''2'' 3''''''''''''''''''''3''''''6''''''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ea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2 336</a:t>
            </a:fld>
            <a:endParaRPr lang="pt-PT" sz="1400" dirty="0" err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14D3E17E-61E2-4437-B488-F3828619948E}"/>
              </a:ext>
            </a:extLst>
          </p:cNvPr>
          <p:cNvSpPr/>
          <p:nvPr>
            <p:custDataLst>
              <p:tags r:id="rId47"/>
            </p:custDataLst>
          </p:nvPr>
        </p:nvSpPr>
        <p:spPr bwMode="gray">
          <a:xfrm>
            <a:off x="8358188" y="3562350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30C3E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3B33FE17-8F7D-4D7A-8C67-3548DBD03399}" type="datetime'''''''''''''''''89''''''''''%'''''''''''''''''">
              <a:rPr lang="pt-PT" altLang="en-US" sz="14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89%</a:t>
            </a:fld>
            <a:endParaRPr lang="pt-P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2E0FE54E-4B1E-4FF8-B67C-F814B7108043}"/>
              </a:ext>
            </a:extLst>
          </p:cNvPr>
          <p:cNvSpPr/>
          <p:nvPr>
            <p:custDataLst>
              <p:tags r:id="rId48"/>
            </p:custDataLst>
          </p:nvPr>
        </p:nvSpPr>
        <p:spPr bwMode="gray">
          <a:xfrm>
            <a:off x="9050338" y="3763963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30C3E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6DA27EF9-A932-4464-BD20-655A86B34E3F}" type="datetime'''''''9''''''''''''0''''''''''%'''''''">
              <a:rPr lang="pt-PT" altLang="en-US" sz="14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90%</a:t>
            </a:fld>
            <a:endParaRPr lang="pt-P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0554523C-49A6-47D5-8AC9-ABA021305810}"/>
              </a:ext>
            </a:extLst>
          </p:cNvPr>
          <p:cNvSpPr/>
          <p:nvPr>
            <p:custDataLst>
              <p:tags r:id="rId49"/>
            </p:custDataLst>
          </p:nvPr>
        </p:nvSpPr>
        <p:spPr bwMode="gray">
          <a:xfrm>
            <a:off x="6972300" y="4622800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AD42F238-DB0F-408E-9E3B-62383E6CA85A}" type="datetime'4''''''''''''4''''''''''''''''''''''''''''''''''''''%'''''''''">
              <a:rPr lang="pt-PT" altLang="en-US" sz="14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44%</a:t>
            </a:fld>
            <a:endParaRPr lang="pt-P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9D8D43C7-8023-431F-A605-E10059B86BB5}"/>
              </a:ext>
            </a:extLst>
          </p:cNvPr>
          <p:cNvSpPr/>
          <p:nvPr>
            <p:custDataLst>
              <p:tags r:id="rId50"/>
            </p:custDataLst>
          </p:nvPr>
        </p:nvSpPr>
        <p:spPr bwMode="gray">
          <a:xfrm>
            <a:off x="7664450" y="4397375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C700C31D-E527-4E5C-90B5-49D5D26F083E}" type="datetime'''''''6''''9''''''%'''''''''''''''''">
              <a:rPr lang="pt-PT" altLang="en-US" sz="14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69%</a:t>
            </a:fld>
            <a:endParaRPr lang="pt-P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53" name="TextBox 452">
            <a:extLst>
              <a:ext uri="{FF2B5EF4-FFF2-40B4-BE49-F238E27FC236}">
                <a16:creationId xmlns:a16="http://schemas.microsoft.com/office/drawing/2014/main" id="{950E1974-752F-47D3-B6E0-73ABC8BE3B7D}"/>
              </a:ext>
            </a:extLst>
          </p:cNvPr>
          <p:cNvSpPr txBox="1"/>
          <p:nvPr/>
        </p:nvSpPr>
        <p:spPr>
          <a:xfrm>
            <a:off x="92535" y="6043169"/>
            <a:ext cx="4618572" cy="50783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228600" indent="-228600">
              <a:buAutoNum type="arabicPeriod"/>
            </a:pP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Does not include non-energy uses</a:t>
            </a:r>
          </a:p>
          <a:p>
            <a:pPr marL="228600" indent="-228600">
              <a:buAutoNum type="arabicPeriod"/>
            </a:pP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Scenario considering carbon neutrality in 2050, relying heavily on technology deployment</a:t>
            </a:r>
          </a:p>
          <a:p>
            <a:pPr marL="228600" indent="-228600">
              <a:buAutoNum type="arabicPeriod"/>
            </a:pP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Scenario considering carbon neutrality in 2050, relying more on circular economy</a:t>
            </a:r>
          </a:p>
        </p:txBody>
      </p:sp>
    </p:spTree>
    <p:extLst>
      <p:ext uri="{BB962C8B-B14F-4D97-AF65-F5344CB8AC3E}">
        <p14:creationId xmlns:p14="http://schemas.microsoft.com/office/powerpoint/2010/main" val="1753403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943299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9018" name="think-cell Slide" r:id="rId24" imgW="216" imgH="216" progId="TCLayout.ActiveDocument.1">
                  <p:embed/>
                </p:oleObj>
              </mc:Choice>
              <mc:Fallback>
                <p:oleObj name="think-cell Slide" r:id="rId24" imgW="216" imgH="21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D23BAD7-9E95-4810-BFE9-D3738EB2C9E6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 algn="ctr">
            <a:noFill/>
            <a:prstDash val="sysDot"/>
            <a:round/>
            <a:headEnd/>
            <a:tailEnd/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pt-PT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274175" y="6624638"/>
            <a:ext cx="560388" cy="260350"/>
          </a:xfrm>
        </p:spPr>
        <p:txBody>
          <a:bodyPr/>
          <a:lstStyle/>
          <a:p>
            <a:fld id="{DA009E6C-CE07-4CEF-8DE5-A35F70649AA4}" type="slidenum">
              <a:rPr lang="pt-PT" smtClean="0">
                <a:solidFill>
                  <a:srgbClr val="000000"/>
                </a:solidFill>
              </a:rPr>
              <a:pPr/>
              <a:t>3</a:t>
            </a:fld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38124" y="128448"/>
            <a:ext cx="9596439" cy="720000"/>
          </a:xfrm>
        </p:spPr>
        <p:txBody>
          <a:bodyPr>
            <a:noAutofit/>
          </a:bodyPr>
          <a:lstStyle/>
          <a:p>
            <a:r>
              <a:rPr lang="en-US" sz="2200" dirty="0"/>
              <a:t>The current EU-ETS has been effective in achieving emissions reduction but it only covers ~45% of total GHG emissions (including the power sector)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95C0E6B-4E64-4104-A0F3-75C96ECA5DC5}"/>
              </a:ext>
            </a:extLst>
          </p:cNvPr>
          <p:cNvSpPr/>
          <p:nvPr/>
        </p:nvSpPr>
        <p:spPr>
          <a:xfrm>
            <a:off x="128464" y="6588044"/>
            <a:ext cx="3312368" cy="2526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83" tIns="35983" rIns="35983" bIns="35983" rtlCol="0" anchor="ctr"/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Source: Eurostat, EEA</a:t>
            </a:r>
          </a:p>
        </p:txBody>
      </p:sp>
      <p:sp>
        <p:nvSpPr>
          <p:cNvPr id="36" name="Rectangle 212">
            <a:extLst>
              <a:ext uri="{FF2B5EF4-FFF2-40B4-BE49-F238E27FC236}">
                <a16:creationId xmlns:a16="http://schemas.microsoft.com/office/drawing/2014/main" id="{172C4CF3-3086-4B57-B677-32E079A550E0}"/>
              </a:ext>
            </a:extLst>
          </p:cNvPr>
          <p:cNvSpPr>
            <a:spLocks noChangeArrowheads="1"/>
          </p:cNvSpPr>
          <p:nvPr/>
        </p:nvSpPr>
        <p:spPr bwMode="gray">
          <a:xfrm>
            <a:off x="240393" y="1084094"/>
            <a:ext cx="9465135" cy="48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0000"/>
            </a:outerShdw>
          </a:effectLst>
        </p:spPr>
        <p:txBody>
          <a:bodyPr wrap="square" tIns="0" bIns="54000" anchor="b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굴림" charset="-127"/>
                <a:cs typeface="Arial" charset="0"/>
              </a:rPr>
              <a:t>GHG emissions in the EU28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 pitchFamily="34" charset="0"/>
              </a:rPr>
              <a:t>MtCO</a:t>
            </a:r>
            <a:r>
              <a:rPr lang="en-US" sz="1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2e</a:t>
            </a:r>
            <a:r>
              <a:rPr lang="en-US" sz="1200" dirty="0">
                <a:solidFill>
                  <a:prstClr val="black"/>
                </a:solidFill>
                <a:latin typeface="Calibri" panose="020F0502020204030204" pitchFamily="34" charset="0"/>
              </a:rPr>
              <a:t>, 2005-2015</a:t>
            </a:r>
          </a:p>
        </p:txBody>
      </p:sp>
      <p:cxnSp>
        <p:nvCxnSpPr>
          <p:cNvPr id="37" name="Straight Connector 20">
            <a:extLst>
              <a:ext uri="{FF2B5EF4-FFF2-40B4-BE49-F238E27FC236}">
                <a16:creationId xmlns:a16="http://schemas.microsoft.com/office/drawing/2014/main" id="{D0BB4E26-1722-4A72-852E-28BA611D6C71}"/>
              </a:ext>
            </a:extLst>
          </p:cNvPr>
          <p:cNvCxnSpPr>
            <a:cxnSpLocks/>
          </p:cNvCxnSpPr>
          <p:nvPr/>
        </p:nvCxnSpPr>
        <p:spPr bwMode="auto">
          <a:xfrm>
            <a:off x="240395" y="1588475"/>
            <a:ext cx="946513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70C3D614-2C49-42EA-8DED-F02FA6A24504}"/>
              </a:ext>
            </a:extLst>
          </p:cNvPr>
          <p:cNvSpPr txBox="1"/>
          <p:nvPr/>
        </p:nvSpPr>
        <p:spPr bwMode="auto">
          <a:xfrm>
            <a:off x="1911350" y="4472246"/>
            <a:ext cx="4664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rtlCol="0">
            <a:spAutoFit/>
          </a:bodyPr>
          <a:lstStyle/>
          <a:p>
            <a:r>
              <a:rPr lang="pt-PT" sz="1600" b="1" dirty="0">
                <a:solidFill>
                  <a:srgbClr val="C00000"/>
                </a:solidFill>
                <a:latin typeface="Calibri" pitchFamily="34" charset="0"/>
              </a:rPr>
              <a:t>- 24%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7362B164-8FB8-4BBB-8BAF-8BC3AE911C18}"/>
              </a:ext>
            </a:extLst>
          </p:cNvPr>
          <p:cNvSpPr txBox="1"/>
          <p:nvPr/>
        </p:nvSpPr>
        <p:spPr bwMode="auto">
          <a:xfrm>
            <a:off x="1911350" y="3162454"/>
            <a:ext cx="4664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rtlCol="0">
            <a:spAutoFit/>
          </a:bodyPr>
          <a:lstStyle/>
          <a:p>
            <a:r>
              <a:rPr lang="pt-PT" sz="16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- 11%</a:t>
            </a:r>
          </a:p>
        </p:txBody>
      </p:sp>
      <p:sp>
        <p:nvSpPr>
          <p:cNvPr id="35" name="AutoShape 42">
            <a:extLst>
              <a:ext uri="{FF2B5EF4-FFF2-40B4-BE49-F238E27FC236}">
                <a16:creationId xmlns:a16="http://schemas.microsoft.com/office/drawing/2014/main" id="{59F9FF56-2B94-4ED3-81E1-DCDE60E50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088" y="5678926"/>
            <a:ext cx="8701087" cy="6485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 anchor="ctr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The current CO</a:t>
            </a:r>
            <a:r>
              <a:rPr lang="en-US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pricing in the EU may be hindering decarbonization efforts by artificially penalizing the required electrification of consumption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863B44F-4C4A-40F6-819F-42E8BA8C605F}"/>
              </a:ext>
            </a:extLst>
          </p:cNvPr>
          <p:cNvCxnSpPr/>
          <p:nvPr>
            <p:custDataLst>
              <p:tags r:id="rId4"/>
            </p:custDataLst>
          </p:nvPr>
        </p:nvCxnSpPr>
        <p:spPr bwMode="auto">
          <a:xfrm>
            <a:off x="1814513" y="3819525"/>
            <a:ext cx="660400" cy="295275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CA23C57-C0EC-4EE1-B63D-C61AD2A83D8A}"/>
              </a:ext>
            </a:extLst>
          </p:cNvPr>
          <p:cNvCxnSpPr/>
          <p:nvPr>
            <p:custDataLst>
              <p:tags r:id="rId5"/>
            </p:custDataLst>
          </p:nvPr>
        </p:nvCxnSpPr>
        <p:spPr bwMode="auto">
          <a:xfrm>
            <a:off x="1814513" y="2293938"/>
            <a:ext cx="660400" cy="47625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3" name="Chart 222">
            <a:extLst>
              <a:ext uri="{FF2B5EF4-FFF2-40B4-BE49-F238E27FC236}">
                <a16:creationId xmlns:a16="http://schemas.microsoft.com/office/drawing/2014/main" id="{9471B7C9-D615-4874-9D68-944131C38354}"/>
              </a:ext>
            </a:extLst>
          </p:cNvPr>
          <p:cNvGraphicFramePr/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551247966"/>
              </p:ext>
            </p:extLst>
          </p:nvPr>
        </p:nvGraphicFramePr>
        <p:xfrm>
          <a:off x="573088" y="2211388"/>
          <a:ext cx="3141662" cy="302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6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CB5F43C-D754-44CA-BB22-B6791D11754F}"/>
              </a:ext>
            </a:extLst>
          </p:cNvPr>
          <p:cNvSpPr/>
          <p:nvPr>
            <p:custDataLst>
              <p:tags r:id="rId7"/>
            </p:custDataLst>
          </p:nvPr>
        </p:nvSpPr>
        <p:spPr bwMode="auto">
          <a:xfrm>
            <a:off x="233363" y="2938463"/>
            <a:ext cx="609600" cy="234950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0" tIns="0" rIns="0" bIns="0" numCol="1" spcCol="0" rtlCol="0" anchor="ctr" anchorCtr="0">
            <a:noAutofit/>
          </a:bodyPr>
          <a:lstStyle/>
          <a:p>
            <a:pPr algn="r" defTabSz="914618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fld id="{830B9AF0-B49F-44F4-B582-D37208F4F7A1}" type="datetime'N''''on''''''''''''-''''''''''''ET''''''''''''''''''S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r" defTabSz="914618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t>Non-ETS</a:t>
            </a:fld>
            <a:endParaRPr lang="pt-PT" sz="14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83779A-92CF-4C6F-9242-EDFECB35BADF}"/>
              </a:ext>
            </a:extLst>
          </p:cNvPr>
          <p:cNvSpPr/>
          <p:nvPr>
            <p:custDataLst>
              <p:tags r:id="rId8"/>
            </p:custDataLst>
          </p:nvPr>
        </p:nvSpPr>
        <p:spPr bwMode="auto">
          <a:xfrm>
            <a:off x="588963" y="4367213"/>
            <a:ext cx="254000" cy="234950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0" tIns="0" rIns="0" bIns="0" numCol="1" spcCol="0" rtlCol="0" anchor="ctr" anchorCtr="0">
            <a:noAutofit/>
          </a:bodyPr>
          <a:lstStyle/>
          <a:p>
            <a:pPr algn="r" defTabSz="914618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fld id="{A3B853EE-F874-4D55-991B-CC43D6270526}" type="datetime'''''''''''''''''''''''''''''E''''''T''''''''''''''''''S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r" defTabSz="914618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t>ETS</a:t>
            </a:fld>
            <a:endParaRPr lang="pt-PT" sz="14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791BA7-56BD-4A0B-BA4C-A249AF57F6CE}"/>
              </a:ext>
            </a:extLst>
          </p:cNvPr>
          <p:cNvSpPr/>
          <p:nvPr>
            <p:custDataLst>
              <p:tags r:id="rId9"/>
            </p:custDataLst>
          </p:nvPr>
        </p:nvSpPr>
        <p:spPr bwMode="auto">
          <a:xfrm>
            <a:off x="1212850" y="5210175"/>
            <a:ext cx="374650" cy="234950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0" tIns="0" rIns="0" bIns="0" numCol="1" spcCol="0" rtlCol="0" anchor="t" anchorCtr="0">
            <a:noAutofit/>
          </a:bodyPr>
          <a:lstStyle/>
          <a:p>
            <a:pPr algn="ctr" defTabSz="914618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fld id="{59AD6AE2-FA10-416E-A6BA-B57D715E8A87}" type="datetime'''2''''''''''''0''''0''5''''''''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t>2005</a:t>
            </a:fld>
            <a:endParaRPr lang="pt-PT" sz="14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B91F47-B411-45A3-A5F9-3FEF6F558FCD}"/>
              </a:ext>
            </a:extLst>
          </p:cNvPr>
          <p:cNvSpPr/>
          <p:nvPr>
            <p:custDataLst>
              <p:tags r:id="rId10"/>
            </p:custDataLst>
          </p:nvPr>
        </p:nvSpPr>
        <p:spPr bwMode="auto">
          <a:xfrm>
            <a:off x="2700338" y="5210175"/>
            <a:ext cx="374650" cy="234950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0" tIns="0" rIns="0" bIns="0" numCol="1" spcCol="0" rtlCol="0" anchor="t" anchorCtr="0">
            <a:noAutofit/>
          </a:bodyPr>
          <a:lstStyle/>
          <a:p>
            <a:pPr algn="ctr" defTabSz="914618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fld id="{258791D2-D7A1-401D-AB22-DF2BAEFAC615}" type="datetime'''2''''''''''''''''''''''''01''5''''''''''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t>2015</a:t>
            </a:fld>
            <a:endParaRPr lang="pt-PT" sz="14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C32FA2-E9F9-4924-B8BF-29BA1C965F13}"/>
              </a:ext>
            </a:extLst>
          </p:cNvPr>
          <p:cNvSpPr/>
          <p:nvPr>
            <p:custDataLst>
              <p:tags r:id="rId11"/>
            </p:custDataLst>
          </p:nvPr>
        </p:nvSpPr>
        <p:spPr bwMode="gray">
          <a:xfrm>
            <a:off x="1193800" y="2076450"/>
            <a:ext cx="412750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b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66A8D0CF-F51F-4164-B048-0A6542DD1AAD}" type="datetime'''''''''''''''''''5''''''''351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5351</a:t>
            </a:fld>
            <a:endParaRPr lang="pt-PT" sz="14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DA0AFD-1A91-4395-84F3-F263B94B2A30}"/>
              </a:ext>
            </a:extLst>
          </p:cNvPr>
          <p:cNvSpPr/>
          <p:nvPr>
            <p:custDataLst>
              <p:tags r:id="rId12"/>
            </p:custDataLst>
          </p:nvPr>
        </p:nvSpPr>
        <p:spPr bwMode="gray">
          <a:xfrm>
            <a:off x="2681288" y="2552700"/>
            <a:ext cx="412750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b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72F670A6-12DE-4846-8178-F3F8FFB4ACCB}" type="datetime'''''''''''''''4''''''''''''''''''''''''4''''''60''''''''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4460</a:t>
            </a:fld>
            <a:endParaRPr lang="pt-PT" sz="14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B8F44F5C-AF6E-471D-90EB-DBCC95A56C69}"/>
              </a:ext>
            </a:extLst>
          </p:cNvPr>
          <p:cNvSpPr/>
          <p:nvPr>
            <p:custDataLst>
              <p:tags r:id="rId13"/>
            </p:custDataLst>
          </p:nvPr>
        </p:nvSpPr>
        <p:spPr bwMode="gray">
          <a:xfrm>
            <a:off x="1220788" y="4389438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0DDE6EBA-C588-4166-8858-27D256370576}" type="datetime'4''''''''''''''''''''''''''7''''%'''''''''''''''''''''''''">
              <a:rPr lang="pt-PT" altLang="en-US" sz="14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47%</a:t>
            </a:fld>
            <a:endParaRPr lang="pt-P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6628D9A1-99EC-4DF1-8231-3AE7FC94F537}"/>
              </a:ext>
            </a:extLst>
          </p:cNvPr>
          <p:cNvSpPr/>
          <p:nvPr>
            <p:custDataLst>
              <p:tags r:id="rId14"/>
            </p:custDataLst>
          </p:nvPr>
        </p:nvSpPr>
        <p:spPr bwMode="gray">
          <a:xfrm>
            <a:off x="2708275" y="4537075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ECAA38EB-B9F8-4109-BF9A-C0EB7283D84B}" type="datetime'''''''4''4''''''''''''%'">
              <a:rPr lang="pt-PT" altLang="en-US" sz="14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44%</a:t>
            </a:fld>
            <a:endParaRPr lang="pt-P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graphicFrame>
        <p:nvGraphicFramePr>
          <p:cNvPr id="272" name="Chart 271">
            <a:extLst>
              <a:ext uri="{FF2B5EF4-FFF2-40B4-BE49-F238E27FC236}">
                <a16:creationId xmlns:a16="http://schemas.microsoft.com/office/drawing/2014/main" id="{80670B62-11B5-405F-8B17-A6C579EE399E}"/>
              </a:ext>
            </a:extLst>
          </p:cNvPr>
          <p:cNvGraphicFramePr/>
          <p:nvPr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3459741291"/>
              </p:ext>
            </p:extLst>
          </p:nvPr>
        </p:nvGraphicFramePr>
        <p:xfrm>
          <a:off x="4686300" y="1870075"/>
          <a:ext cx="1173163" cy="302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7"/>
          </a:graphicData>
        </a:graphic>
      </p:graphicFrame>
      <p:sp>
        <p:nvSpPr>
          <p:cNvPr id="241" name="Rectangle 240">
            <a:extLst>
              <a:ext uri="{FF2B5EF4-FFF2-40B4-BE49-F238E27FC236}">
                <a16:creationId xmlns:a16="http://schemas.microsoft.com/office/drawing/2014/main" id="{A157869C-7356-4316-B42D-832696EDAE5C}"/>
              </a:ext>
            </a:extLst>
          </p:cNvPr>
          <p:cNvSpPr/>
          <p:nvPr>
            <p:custDataLst>
              <p:tags r:id="rId16"/>
            </p:custDataLst>
          </p:nvPr>
        </p:nvSpPr>
        <p:spPr bwMode="gray">
          <a:xfrm>
            <a:off x="5092700" y="4210050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B22CF9E3-1D0E-4DAE-B5B4-DF82582C804C}" type="datetime'''''''''''''''''3''''''''''''''5''''''''''%'''''''''''''">
              <a:rPr lang="pt-PT" altLang="en-US" sz="14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35%</a:t>
            </a:fld>
            <a:endParaRPr lang="pt-P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F30B53B7-BCDA-4FF0-9F2A-E8B7B29BDCB0}"/>
              </a:ext>
            </a:extLst>
          </p:cNvPr>
          <p:cNvSpPr/>
          <p:nvPr>
            <p:custDataLst>
              <p:tags r:id="rId17"/>
            </p:custDataLst>
          </p:nvPr>
        </p:nvSpPr>
        <p:spPr bwMode="gray">
          <a:xfrm>
            <a:off x="5092700" y="2252663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BBC9C982-46B5-4569-A092-1B6ADF3A054B}" type="datetime'1''''''''''''''7''''''''''''''''''''''''''''''''%'">
              <a:rPr lang="pt-PT" altLang="en-US" sz="14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17%</a:t>
            </a:fld>
            <a:endParaRPr lang="pt-P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02B9334E-AA5A-4B4C-8528-1F29E86AB2B2}"/>
              </a:ext>
            </a:extLst>
          </p:cNvPr>
          <p:cNvSpPr/>
          <p:nvPr>
            <p:custDataLst>
              <p:tags r:id="rId18"/>
            </p:custDataLst>
          </p:nvPr>
        </p:nvSpPr>
        <p:spPr bwMode="gray">
          <a:xfrm>
            <a:off x="5092700" y="3346450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3DA76805-6C8A-4EC2-B044-A69E308EBAB4}" type="datetime'''''''2''''''''''''5''''''''''''%'''''''''''''''''''''">
              <a:rPr lang="pt-PT" altLang="en-US" sz="14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25%</a:t>
            </a:fld>
            <a:endParaRPr lang="pt-P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A3DA70C9-6973-4ADB-8955-EE5DE93E26DA}"/>
              </a:ext>
            </a:extLst>
          </p:cNvPr>
          <p:cNvSpPr/>
          <p:nvPr>
            <p:custDataLst>
              <p:tags r:id="rId19"/>
            </p:custDataLst>
          </p:nvPr>
        </p:nvSpPr>
        <p:spPr bwMode="gray">
          <a:xfrm>
            <a:off x="5092700" y="2740025"/>
            <a:ext cx="358775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90A0DE82-CE32-40C4-B053-0FE8AB17C867}" type="datetime'''''''''''''''''''''1''''7''''''''''''''''''''''''''''''''%'''">
              <a:rPr lang="pt-PT" altLang="en-US" sz="14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17%</a:t>
            </a:fld>
            <a:endParaRPr lang="pt-PT" sz="1400" dirty="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A8CD23CA-ABFB-48BC-9749-7EBEFEF561E4}"/>
              </a:ext>
            </a:extLst>
          </p:cNvPr>
          <p:cNvSpPr/>
          <p:nvPr>
            <p:custDataLst>
              <p:tags r:id="rId20"/>
            </p:custDataLst>
          </p:nvPr>
        </p:nvSpPr>
        <p:spPr bwMode="gray">
          <a:xfrm>
            <a:off x="5138738" y="1935163"/>
            <a:ext cx="268288" cy="192088"/>
          </a:xfrm>
          <a:prstGeom prst="rect">
            <a:avLst/>
          </a:prstGeom>
          <a:noFill/>
          <a:ln w="9525" algn="ctr">
            <a:noFill/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</a:extLst>
        </p:spPr>
        <p:txBody>
          <a:bodyPr wrap="none" lIns="25400" tIns="0" rIns="25400" bIns="0" numCol="1" spcCol="0" rtlCol="0" anchor="ctr" anchorCtr="0">
            <a:noAutofit/>
          </a:bodyPr>
          <a:lstStyle/>
          <a:p>
            <a:pPr algn="ctr" defTabSz="914618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A31ED135-6026-4658-A6CF-8A82310F4904}" type="datetime'''''''''''''''''''''''''''''6''''''''''''''%'''''">
              <a:rPr lang="pt-PT" altLang="en-US" sz="14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 algn="ctr" defTabSz="914618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6%</a:t>
            </a:fld>
            <a:endParaRPr lang="pt-P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539919C6-92E4-4F5F-9AC9-9C9C8398613A}"/>
              </a:ext>
            </a:extLst>
          </p:cNvPr>
          <p:cNvCxnSpPr>
            <a:cxnSpLocks/>
          </p:cNvCxnSpPr>
          <p:nvPr/>
        </p:nvCxnSpPr>
        <p:spPr>
          <a:xfrm flipV="1">
            <a:off x="3296816" y="1950782"/>
            <a:ext cx="1656184" cy="808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C1A59709-B730-4406-A915-6BC6224270F6}"/>
              </a:ext>
            </a:extLst>
          </p:cNvPr>
          <p:cNvCxnSpPr>
            <a:cxnSpLocks/>
          </p:cNvCxnSpPr>
          <p:nvPr/>
        </p:nvCxnSpPr>
        <p:spPr>
          <a:xfrm>
            <a:off x="3294001" y="4114801"/>
            <a:ext cx="1709813" cy="64851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TextBox 4">
            <a:extLst>
              <a:ext uri="{FF2B5EF4-FFF2-40B4-BE49-F238E27FC236}">
                <a16:creationId xmlns:a16="http://schemas.microsoft.com/office/drawing/2014/main" id="{B5759C00-1D5B-4A7B-96FC-AFE7A8C0D36F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689148" y="1805155"/>
            <a:ext cx="2999364" cy="3784083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196" tIns="76196" rIns="76196" bIns="76196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895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AF0101"/>
              </a:buClr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Comments:</a:t>
            </a:r>
          </a:p>
          <a:p>
            <a:pPr marL="285750" lvl="0" indent="-285750" fontAlgn="base">
              <a:spcBef>
                <a:spcPct val="0"/>
              </a:spcBef>
              <a:spcAft>
                <a:spcPts val="600"/>
              </a:spcAft>
              <a:buClr>
                <a:srgbClr val="AF0101"/>
              </a:buClr>
              <a:buFont typeface="Wingdings" panose="05000000000000000000" pitchFamily="2" charset="2"/>
              <a:buChar char="Ø"/>
              <a:defRPr/>
            </a:pPr>
            <a:r>
              <a:rPr lang="en-US" sz="1600" kern="0" dirty="0">
                <a:solidFill>
                  <a:srgbClr val="000000"/>
                </a:solidFill>
                <a:latin typeface="Calibri"/>
              </a:rPr>
              <a:t>Non-EU-ETS emissions have reduced at a much lower rate than EU-ETS emissions</a:t>
            </a:r>
          </a:p>
          <a:p>
            <a:pPr marL="285750" lvl="0" indent="-285750" fontAlgn="base">
              <a:spcBef>
                <a:spcPct val="0"/>
              </a:spcBef>
              <a:spcAft>
                <a:spcPts val="600"/>
              </a:spcAft>
              <a:buClr>
                <a:srgbClr val="AF0101"/>
              </a:buClr>
              <a:buFont typeface="Wingdings" panose="05000000000000000000" pitchFamily="2" charset="2"/>
              <a:buChar char="Ø"/>
              <a:defRPr/>
            </a:pPr>
            <a:r>
              <a:rPr lang="en-US" sz="1600" kern="0" dirty="0">
                <a:solidFill>
                  <a:srgbClr val="000000"/>
                </a:solidFill>
                <a:latin typeface="Calibri"/>
              </a:rPr>
              <a:t>Electricity generation is covered under this mechanism, while other forms of final energy consumption are not</a:t>
            </a:r>
          </a:p>
          <a:p>
            <a:pPr marL="285750" lvl="0" indent="-285750" fontAlgn="base">
              <a:spcBef>
                <a:spcPct val="0"/>
              </a:spcBef>
              <a:spcAft>
                <a:spcPts val="600"/>
              </a:spcAft>
              <a:buClr>
                <a:srgbClr val="AF0101"/>
              </a:buClr>
              <a:buFont typeface="Wingdings" panose="05000000000000000000" pitchFamily="2" charset="2"/>
              <a:buChar char="Ø"/>
              <a:defRPr/>
            </a:pPr>
            <a:r>
              <a:rPr lang="en-US" sz="1600" kern="0" dirty="0">
                <a:solidFill>
                  <a:srgbClr val="000000"/>
                </a:solidFill>
                <a:latin typeface="Calibri"/>
              </a:rPr>
              <a:t>It distorts competition between final energy vectors, penalizing electricity and creating regressive redistribution effects</a:t>
            </a:r>
          </a:p>
        </p:txBody>
      </p:sp>
      <p:pic>
        <p:nvPicPr>
          <p:cNvPr id="262" name="Picture 261">
            <a:extLst>
              <a:ext uri="{FF2B5EF4-FFF2-40B4-BE49-F238E27FC236}">
                <a16:creationId xmlns:a16="http://schemas.microsoft.com/office/drawing/2014/main" id="{120DB2BE-3684-4F04-A487-46BEB15F31A6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562" y="2736216"/>
            <a:ext cx="501705" cy="330414"/>
          </a:xfrm>
          <a:prstGeom prst="rect">
            <a:avLst/>
          </a:prstGeom>
        </p:spPr>
      </p:pic>
      <p:pic>
        <p:nvPicPr>
          <p:cNvPr id="264" name="Picture 263" descr="A red and white flag&#10;&#10;Description generated with high confidence">
            <a:extLst>
              <a:ext uri="{FF2B5EF4-FFF2-40B4-BE49-F238E27FC236}">
                <a16:creationId xmlns:a16="http://schemas.microsoft.com/office/drawing/2014/main" id="{4AB40E5D-CEC1-4627-889A-2276B48BA46F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7027" y="3250829"/>
            <a:ext cx="358775" cy="429042"/>
          </a:xfrm>
          <a:prstGeom prst="rect">
            <a:avLst/>
          </a:prstGeom>
        </p:spPr>
      </p:pic>
      <p:pic>
        <p:nvPicPr>
          <p:cNvPr id="266" name="Picture 265">
            <a:extLst>
              <a:ext uri="{FF2B5EF4-FFF2-40B4-BE49-F238E27FC236}">
                <a16:creationId xmlns:a16="http://schemas.microsoft.com/office/drawing/2014/main" id="{A0707263-1FC3-4DE5-97DC-9A45CAD57717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481" y="4176377"/>
            <a:ext cx="409866" cy="295870"/>
          </a:xfrm>
          <a:prstGeom prst="rect">
            <a:avLst/>
          </a:prstGeom>
        </p:spPr>
      </p:pic>
      <p:pic>
        <p:nvPicPr>
          <p:cNvPr id="268" name="Picture 267">
            <a:extLst>
              <a:ext uri="{FF2B5EF4-FFF2-40B4-BE49-F238E27FC236}">
                <a16:creationId xmlns:a16="http://schemas.microsoft.com/office/drawing/2014/main" id="{26F57C41-AA65-4786-B415-6EC61256D83E}"/>
              </a:ext>
            </a:extLst>
          </p:cNvPr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485" y="2208990"/>
            <a:ext cx="391858" cy="362469"/>
          </a:xfrm>
          <a:prstGeom prst="rect">
            <a:avLst/>
          </a:prstGeom>
        </p:spPr>
      </p:pic>
      <p:pic>
        <p:nvPicPr>
          <p:cNvPr id="270" name="Picture 269">
            <a:extLst>
              <a:ext uri="{FF2B5EF4-FFF2-40B4-BE49-F238E27FC236}">
                <a16:creationId xmlns:a16="http://schemas.microsoft.com/office/drawing/2014/main" id="{4480BF7E-36F5-45C9-BA53-8E35E6A6003D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485" y="4602163"/>
            <a:ext cx="260755" cy="486822"/>
          </a:xfrm>
          <a:prstGeom prst="rect">
            <a:avLst/>
          </a:prstGeom>
        </p:spPr>
      </p:pic>
      <p:pic>
        <p:nvPicPr>
          <p:cNvPr id="277" name="Picture 276" descr="A close up of a logo&#10;&#10;Description generated with high confidence">
            <a:extLst>
              <a:ext uri="{FF2B5EF4-FFF2-40B4-BE49-F238E27FC236}">
                <a16:creationId xmlns:a16="http://schemas.microsoft.com/office/drawing/2014/main" id="{8879CD7B-D335-4CB7-BDAC-07732BC84C4A}"/>
              </a:ext>
            </a:extLst>
          </p:cNvPr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221" y="1797028"/>
            <a:ext cx="366386" cy="35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915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5948"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D23BAD7-9E95-4810-BFE9-D3738EB2C9E6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 algn="ctr">
            <a:noFill/>
            <a:prstDash val="sysDot"/>
            <a:round/>
            <a:headEnd/>
            <a:tailEnd/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914618">
              <a:spcBef>
                <a:spcPct val="0"/>
              </a:spcBef>
              <a:spcAft>
                <a:spcPct val="0"/>
              </a:spcAft>
            </a:pPr>
            <a:endParaRPr lang="pt-PT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274175" y="6624638"/>
            <a:ext cx="560388" cy="260350"/>
          </a:xfrm>
        </p:spPr>
        <p:txBody>
          <a:bodyPr/>
          <a:lstStyle/>
          <a:p>
            <a:fld id="{DA009E6C-CE07-4CEF-8DE5-A35F70649AA4}" type="slidenum">
              <a:rPr lang="pt-PT" smtClean="0">
                <a:solidFill>
                  <a:srgbClr val="000000"/>
                </a:solidFill>
              </a:rPr>
              <a:pPr/>
              <a:t>4</a:t>
            </a:fld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40" name="Down Arrow 14">
            <a:extLst>
              <a:ext uri="{FF2B5EF4-FFF2-40B4-BE49-F238E27FC236}">
                <a16:creationId xmlns:a16="http://schemas.microsoft.com/office/drawing/2014/main" id="{E63E3D9B-0458-4511-A4DC-AC3C4290E6A2}"/>
              </a:ext>
            </a:extLst>
          </p:cNvPr>
          <p:cNvSpPr/>
          <p:nvPr/>
        </p:nvSpPr>
        <p:spPr>
          <a:xfrm>
            <a:off x="1124858" y="4430200"/>
            <a:ext cx="7524432" cy="582976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06A4AFF-330A-49E1-B7F3-4A61B257BDF5}"/>
              </a:ext>
            </a:extLst>
          </p:cNvPr>
          <p:cNvSpPr txBox="1"/>
          <p:nvPr/>
        </p:nvSpPr>
        <p:spPr bwMode="auto">
          <a:xfrm>
            <a:off x="3296816" y="4450758"/>
            <a:ext cx="41525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alibri" pitchFamily="34" charset="0"/>
              </a:rPr>
              <a:t>Which needs to be complemented by: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49D8B6-4607-41A0-B5ED-96E048CD70B1}"/>
              </a:ext>
            </a:extLst>
          </p:cNvPr>
          <p:cNvSpPr/>
          <p:nvPr/>
        </p:nvSpPr>
        <p:spPr bwMode="auto">
          <a:xfrm>
            <a:off x="633631" y="5136080"/>
            <a:ext cx="8640960" cy="10480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lIns="71989" tIns="0" rIns="0" bIns="0" rtlCol="0" anchor="t"/>
          <a:lstStyle/>
          <a:p>
            <a:pPr algn="ctr" defTabSz="914618">
              <a:lnSpc>
                <a:spcPct val="110000"/>
              </a:lnSpc>
              <a:spcBef>
                <a:spcPct val="25000"/>
              </a:spcBef>
            </a:pPr>
            <a:r>
              <a:rPr lang="en-US" sz="16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Efficient recycling of revenues:</a:t>
            </a:r>
          </a:p>
          <a:p>
            <a:pPr marL="285750" indent="-285750" defTabSz="914618">
              <a:lnSpc>
                <a:spcPct val="110000"/>
              </a:lnSpc>
              <a:spcBef>
                <a:spcPct val="250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Establish </a:t>
            </a:r>
            <a:r>
              <a:rPr lang="en-US" sz="1600" u="sng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investment credits 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to promote the investment in more efficient and clean technologies</a:t>
            </a:r>
          </a:p>
          <a:p>
            <a:pPr marL="285750" indent="-285750" defTabSz="914618">
              <a:lnSpc>
                <a:spcPct val="110000"/>
              </a:lnSpc>
              <a:spcBef>
                <a:spcPct val="250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Lowering income taxes to revert possible regressive effects and ensure a </a:t>
            </a:r>
            <a:r>
              <a:rPr lang="en-US" sz="1600" u="sng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just transition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589939-D22B-4D02-BA9A-C21839D1896B}"/>
              </a:ext>
            </a:extLst>
          </p:cNvPr>
          <p:cNvSpPr/>
          <p:nvPr/>
        </p:nvSpPr>
        <p:spPr>
          <a:xfrm>
            <a:off x="5495968" y="1226875"/>
            <a:ext cx="4209560" cy="504056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Economy-wide CO</a:t>
            </a:r>
            <a:r>
              <a:rPr lang="en-US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pricing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ED64B65-3FBF-46DA-9BD0-56377B4518AB}"/>
              </a:ext>
            </a:extLst>
          </p:cNvPr>
          <p:cNvSpPr/>
          <p:nvPr/>
        </p:nvSpPr>
        <p:spPr>
          <a:xfrm>
            <a:off x="5495968" y="1784003"/>
            <a:ext cx="2059200" cy="504056"/>
          </a:xfrm>
          <a:prstGeom prst="rect">
            <a:avLst/>
          </a:prstGeom>
          <a:solidFill>
            <a:srgbClr val="F2DCDB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Non-ETS sectors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B14152-0C65-49D0-83E5-7BA035F2A3A8}"/>
              </a:ext>
            </a:extLst>
          </p:cNvPr>
          <p:cNvSpPr/>
          <p:nvPr/>
        </p:nvSpPr>
        <p:spPr>
          <a:xfrm>
            <a:off x="7646328" y="1784003"/>
            <a:ext cx="2059200" cy="504056"/>
          </a:xfrm>
          <a:prstGeom prst="rect">
            <a:avLst/>
          </a:prstGeom>
          <a:solidFill>
            <a:srgbClr val="F2DCDB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ETS sectors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0BC0470-4400-4EF4-8FB9-EBDFD6D8F8F0}"/>
              </a:ext>
            </a:extLst>
          </p:cNvPr>
          <p:cNvSpPr/>
          <p:nvPr/>
        </p:nvSpPr>
        <p:spPr>
          <a:xfrm>
            <a:off x="5500532" y="2288058"/>
            <a:ext cx="2054636" cy="19472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buClr>
                <a:srgbClr val="C00000"/>
              </a:buClr>
              <a:buFontTx/>
              <a:buChar char="&gt;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The 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CO</a:t>
            </a:r>
            <a:r>
              <a:rPr lang="en-US" sz="1400" b="1" baseline="-25000" dirty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tax would apply directly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based on the emissions factor of each fuel</a:t>
            </a:r>
            <a:endParaRPr lang="en-US" sz="1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37E4682-AE87-4BB2-9366-AA18B941648C}"/>
              </a:ext>
            </a:extLst>
          </p:cNvPr>
          <p:cNvSpPr/>
          <p:nvPr/>
        </p:nvSpPr>
        <p:spPr>
          <a:xfrm>
            <a:off x="7646328" y="2288058"/>
            <a:ext cx="2059200" cy="19472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buClr>
                <a:srgbClr val="C00000"/>
              </a:buClr>
              <a:buFontTx/>
              <a:buChar char="&gt;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To avoid double taxation, the ETS sectors would 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pay first the CO</a:t>
            </a:r>
            <a:r>
              <a:rPr lang="en-US" sz="1400" b="1" baseline="-25000" dirty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tax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, which would then be 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deducted of the corresponding ETS licenses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amount</a:t>
            </a:r>
            <a:endParaRPr lang="en-US" sz="1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71D0B1D-E7E4-4829-96F8-CAC64B52E28B}"/>
              </a:ext>
            </a:extLst>
          </p:cNvPr>
          <p:cNvSpPr/>
          <p:nvPr/>
        </p:nvSpPr>
        <p:spPr>
          <a:xfrm>
            <a:off x="243152" y="1229203"/>
            <a:ext cx="4208400" cy="504056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Comprehensive fiscal reform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ABD9BB3-33FE-40F5-9C12-9583B484E94B}"/>
              </a:ext>
            </a:extLst>
          </p:cNvPr>
          <p:cNvSpPr/>
          <p:nvPr/>
        </p:nvSpPr>
        <p:spPr>
          <a:xfrm>
            <a:off x="238124" y="1731989"/>
            <a:ext cx="4208400" cy="25032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buClr>
                <a:srgbClr val="C00000"/>
              </a:buClr>
              <a:buFontTx/>
              <a:buChar char="&gt;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Review current energy and environmental taxation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, with the removal of ad hock taxes or exemption on fuels or technologies</a:t>
            </a:r>
          </a:p>
          <a:p>
            <a:pPr marL="177800" indent="-177800">
              <a:buClr>
                <a:srgbClr val="C00000"/>
              </a:buClr>
              <a:buFontTx/>
              <a:buChar char="&gt;"/>
            </a:pP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77800" indent="-177800">
              <a:buClr>
                <a:srgbClr val="C00000"/>
              </a:buClr>
              <a:buFontTx/>
              <a:buChar char="&gt;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Remove policy costs from energy pricing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, financing them through the state budget (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e.g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, renewables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overcosts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, which are disproportionately penalizing electricity consumers)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ECEB3C-DE1F-43C0-BF17-8747186DC449}"/>
              </a:ext>
            </a:extLst>
          </p:cNvPr>
          <p:cNvSpPr txBox="1"/>
          <p:nvPr/>
        </p:nvSpPr>
        <p:spPr bwMode="auto">
          <a:xfrm>
            <a:off x="4612361" y="2250485"/>
            <a:ext cx="68127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rtlCol="0">
            <a:spAutoFit/>
          </a:bodyPr>
          <a:lstStyle/>
          <a:p>
            <a:pPr algn="ctr"/>
            <a:r>
              <a:rPr lang="pt-PT" sz="28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AND</a:t>
            </a:r>
          </a:p>
          <a:p>
            <a:pPr algn="ctr"/>
            <a:r>
              <a:rPr lang="pt-PT" sz="28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/</a:t>
            </a:r>
          </a:p>
          <a:p>
            <a:pPr algn="ctr"/>
            <a:r>
              <a:rPr lang="pt-PT" sz="28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OR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7CEF9D0D-6D34-4178-897E-7EF9E49C22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8124" y="128448"/>
            <a:ext cx="9596439" cy="720000"/>
          </a:xfrm>
        </p:spPr>
        <p:txBody>
          <a:bodyPr>
            <a:noAutofit/>
          </a:bodyPr>
          <a:lstStyle/>
          <a:p>
            <a:r>
              <a:rPr lang="en-US" sz="2200" dirty="0"/>
              <a:t>Fair competition between energy vectors is essential, through an economy-wide CO</a:t>
            </a:r>
            <a:r>
              <a:rPr lang="en-US" sz="2200" baseline="-25000" dirty="0"/>
              <a:t>2</a:t>
            </a:r>
            <a:r>
              <a:rPr lang="en-US" sz="2200" dirty="0"/>
              <a:t> price and/or a fiscal reform, along with an efficient revenue recycling policy</a:t>
            </a:r>
          </a:p>
        </p:txBody>
      </p:sp>
    </p:spTree>
    <p:extLst>
      <p:ext uri="{BB962C8B-B14F-4D97-AF65-F5344CB8AC3E}">
        <p14:creationId xmlns:p14="http://schemas.microsoft.com/office/powerpoint/2010/main" val="15476051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4162&quot;&gt;&lt;version val=&quot;27114&quot;/&gt;&lt;CPresentation id=&quot;1&quot;&gt;&lt;m_precDefaultNumber&gt;&lt;m_bNumberIsYear val=&quot;1&quot;/&gt;&lt;m_chMinusSymbol&gt;-&lt;/m_chMinusSymbol&gt;&lt;m_chDecimalSymbol17909&gt;,&lt;/m_chDecimalSymbol17909&gt;&lt;m_nGroupingDigits17909 val=&quot;2147483647&quot;/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-%m-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24&quot;&gt;&lt;elem m_fUsage=&quot;2.07890722967521268671E+00&quot;&gt;&lt;m_msothmcolidx val=&quot;0&quot;/&gt;&lt;m_rgb r=&quot;41&quot; g=&quot;5F&quot; b=&quot;18&quot;/&gt;&lt;m_nBrightness tagver0=&quot;26206&quot; tagname0=&quot;m_nBrightnessUNRECOGNIZED&quot; val=&quot;0&quot;/&gt;&lt;/elem&gt;&lt;elem m_fUsage=&quot;1.72366489932159083764E+00&quot;&gt;&lt;m_msothmcolidx val=&quot;0&quot;/&gt;&lt;m_rgb r=&quot;FE&quot; g=&quot;DD&quot; b=&quot;00&quot;/&gt;&lt;m_nBrightness tagver0=&quot;26206&quot; tagname0=&quot;m_nBrightnessUNRECOGNIZED&quot; val=&quot;0&quot;/&gt;&lt;/elem&gt;&lt;elem m_fUsage=&quot;1.29755482454961046379E+00&quot;&gt;&lt;m_msothmcolidx val=&quot;0&quot;/&gt;&lt;m_rgb r=&quot;8A&quot; g=&quot;17&quot; b=&quot;11&quot;/&gt;&lt;m_nBrightness tagver0=&quot;26206&quot; tagname0=&quot;m_nBrightnessUNRECOGNIZED&quot; val=&quot;0&quot;/&gt;&lt;/elem&gt;&lt;elem m_fUsage=&quot;1.14721022888518442429E+00&quot;&gt;&lt;m_msothmcolidx val=&quot;0&quot;/&gt;&lt;m_rgb r=&quot;CF&quot; g=&quot;22&quot; b=&quot;18&quot;/&gt;&lt;m_nBrightness tagver0=&quot;26206&quot; tagname0=&quot;m_nBrightnessUNRECOGNIZED&quot; val=&quot;0&quot;/&gt;&lt;/elem&gt;&lt;elem m_fUsage=&quot;1.09242953648100016295E+00&quot;&gt;&lt;m_msothmcolidx val=&quot;0&quot;/&gt;&lt;m_rgb r=&quot;83&quot; g=&quot;BF&quot; b=&quot;31&quot;/&gt;&lt;m_nBrightness tagver0=&quot;26206&quot; tagname0=&quot;m_nBrightnessUNRECOGNIZED&quot; val=&quot;0&quot;/&gt;&lt;/elem&gt;&lt;elem m_fUsage=&quot;1.07767844010000013455E+00&quot;&gt;&lt;m_msothmcolidx val=&quot;0&quot;/&gt;&lt;m_rgb r=&quot;52&quot; g=&quot;78&quot; b=&quot;1F&quot;/&gt;&lt;m_nBrightness tagver0=&quot;26206&quot; tagname0=&quot;m_nBrightnessUNRECOGNIZED&quot; val=&quot;0&quot;/&gt;&lt;/elem&gt;&lt;elem m_fUsage=&quot;5.22757584388313989443E-01&quot;&gt;&lt;m_msothmcolidx val=&quot;0&quot;/&gt;&lt;m_rgb r=&quot;EA&quot; g=&quot;54&quot; b=&quot;4D&quot;/&gt;&lt;m_nBrightness tagver0=&quot;26206&quot; tagname0=&quot;m_nBrightnessUNRECOGNIZED&quot; val=&quot;0&quot;/&gt;&lt;/elem&gt;&lt;elem m_fUsage=&quot;2.04814572275938022727E-01&quot;&gt;&lt;m_msothmcolidx val=&quot;0&quot;/&gt;&lt;m_rgb r=&quot;BA&quot; g=&quot;25&quot; b=&quot;25&quot;/&gt;&lt;m_nBrightness tagver0=&quot;26206&quot; tagname0=&quot;m_nBrightnessUNRECOGNIZED&quot; val=&quot;0&quot;/&gt;&lt;/elem&gt;&lt;elem m_fUsage=&quot;1.35085171767299283552E-01&quot;&gt;&lt;m_msothmcolidx val=&quot;0&quot;/&gt;&lt;m_rgb r=&quot;92&quot; g=&quot;0A&quot; b=&quot;2F&quot;/&gt;&lt;m_nBrightness tagver0=&quot;26206&quot; tagname0=&quot;m_nBrightnessUNRECOGNIZED&quot; val=&quot;0&quot;/&gt;&lt;/elem&gt;&lt;elem m_fUsage=&quot;1.17455212886568557962E-01&quot;&gt;&lt;m_msothmcolidx val=&quot;0&quot;/&gt;&lt;m_rgb r=&quot;F8&quot; g=&quot;61&quot; b=&quot;65&quot;/&gt;&lt;m_nBrightness tagver0=&quot;26206&quot; tagname0=&quot;m_nBrightnessUNRECOGNIZED&quot; val=&quot;0&quot;/&gt;&lt;/elem&gt;&lt;elem m_fUsage=&quot;1.03696986543375196943E-01&quot;&gt;&lt;m_msothmcolidx val=&quot;0&quot;/&gt;&lt;m_rgb r=&quot;60&quot; g=&quot;BD&quot; b=&quot;22&quot;/&gt;&lt;m_nBrightness tagver0=&quot;26206&quot; tagname0=&quot;m_nBrightnessUNRECOGNIZED&quot; val=&quot;0&quot;/&gt;&lt;/elem&gt;&lt;elem m_fUsage=&quot;8.94924452476786869148E-02&quot;&gt;&lt;m_msothmcolidx val=&quot;0&quot;/&gt;&lt;m_rgb r=&quot;FE&quot; g=&quot;B5&quot; b=&quot;7E&quot;/&gt;&lt;m_nBrightness tagver0=&quot;26206&quot; tagname0=&quot;m_nBrightnessUNRECOGNIZED&quot; val=&quot;0&quot;/&gt;&lt;/elem&gt;&lt;elem m_fUsage=&quot;8.89211988072391296134E-02&quot;&gt;&lt;m_msothmcolidx val=&quot;0&quot;/&gt;&lt;m_rgb r=&quot;2F&quot; g=&quot;B1&quot; b=&quot;27&quot;/&gt;&lt;m_nBrightness tagver0=&quot;26206&quot; tagname0=&quot;m_nBrightnessUNRECOGNIZED&quot; val=&quot;0&quot;/&gt;&lt;/elem&gt;&lt;elem m_fUsage=&quot;8.65675150004200089082E-02&quot;&gt;&lt;m_msothmcolidx val=&quot;0&quot;/&gt;&lt;m_rgb r=&quot;C1&quot; g=&quot;29&quot; b=&quot;13&quot;/&gt;&lt;m_nBrightness tagver0=&quot;26206&quot; tagname0=&quot;m_nBrightnessUNRECOGNIZED&quot; val=&quot;0&quot;/&gt;&lt;/elem&gt;&lt;elem m_fUsage=&quot;7.24888806506197441726E-02&quot;&gt;&lt;m_msothmcolidx val=&quot;0&quot;/&gt;&lt;m_rgb r=&quot;70&quot; g=&quot;C7&quot; b=&quot;A6&quot;/&gt;&lt;m_nBrightness tagver0=&quot;26206&quot; tagname0=&quot;m_nBrightnessUNRECOGNIZED&quot; val=&quot;0&quot;/&gt;&lt;/elem&gt;&lt;elem m_fUsage=&quot;4.17380499787867939587E-02&quot;&gt;&lt;m_msothmcolidx val=&quot;0&quot;/&gt;&lt;m_rgb r=&quot;67&quot; g=&quot;40&quot; b=&quot;23&quot;/&gt;&lt;m_nBrightness tagver0=&quot;26206&quot; tagname0=&quot;m_nBrightnessUNRECOGNIZED&quot; val=&quot;0&quot;/&gt;&lt;/elem&gt;&lt;elem m_fUsage=&quot;3.29142553805528564892E-02&quot;&gt;&lt;m_msothmcolidx val=&quot;0&quot;/&gt;&lt;m_rgb r=&quot;FE&quot; g=&quot;6C&quot; b=&quot;01&quot;/&gt;&lt;m_nBrightness tagver0=&quot;26206&quot; tagname0=&quot;m_nBrightnessUNRECOGNIZED&quot; val=&quot;0&quot;/&gt;&lt;/elem&gt;&lt;elem m_fUsage=&quot;2.25283995449391989674E-02&quot;&gt;&lt;m_msothmcolidx val=&quot;0&quot;/&gt;&lt;m_rgb r=&quot;E3&quot; g=&quot;BF&quot; b=&quot;7D&quot;/&gt;&lt;m_nBrightness tagver0=&quot;26206&quot; tagname0=&quot;m_nBrightnessUNRECOGNIZED&quot; val=&quot;0&quot;/&gt;&lt;/elem&gt;&lt;elem m_fUsage=&quot;1.94467975270123626108E-02&quot;&gt;&lt;m_msothmcolidx val=&quot;0&quot;/&gt;&lt;m_rgb r=&quot;FB&quot; g=&quot;B5&quot; b=&quot;11&quot;/&gt;&lt;m_nBrightness tagver0=&quot;26206&quot; tagname0=&quot;m_nBrightnessUNRECOGNIZED&quot; val=&quot;0&quot;/&gt;&lt;/elem&gt;&lt;elem m_fUsage=&quot;1.23764009920584276692E-02&quot;&gt;&lt;m_msothmcolidx val=&quot;0&quot;/&gt;&lt;m_rgb r=&quot;1D&quot; g=&quot;0E&quot; b=&quot;DA&quot;/&gt;&lt;m_nBrightness tagver0=&quot;26206&quot; tagname0=&quot;m_nBrightnessUNRECOGNIZED&quot; val=&quot;0&quot;/&gt;&lt;/elem&gt;&lt;elem m_fUsage=&quot;1.11533156408059348080E-02&quot;&gt;&lt;m_msothmcolidx val=&quot;0&quot;/&gt;&lt;m_rgb r=&quot;10&quot; g=&quot;06&quot; b=&quot;9F&quot;/&gt;&lt;m_nBrightness tagver0=&quot;26206&quot; tagname0=&quot;m_nBrightnessUNRECOGNIZED&quot; val=&quot;0&quot;/&gt;&lt;/elem&gt;&lt;elem m_fUsage=&quot;8.72796356808772273717E-03&quot;&gt;&lt;m_msothmcolidx val=&quot;0&quot;/&gt;&lt;m_rgb r=&quot;9B&quot; g=&quot;00&quot; b=&quot;00&quot;/&gt;&lt;m_nBrightness tagver0=&quot;26206&quot; tagname0=&quot;m_nBrightnessUNRECOGNIZED&quot; val=&quot;0&quot;/&gt;&lt;/elem&gt;&lt;elem m_fUsage=&quot;5.72641689702235463094E-03&quot;&gt;&lt;m_msothmcolidx val=&quot;0&quot;/&gt;&lt;m_rgb r=&quot;95&quot; g=&quot;DD&quot; b=&quot;33&quot;/&gt;&lt;m_nBrightness tagver0=&quot;26206&quot; tagname0=&quot;m_nBrightnessUNRECOGNIZED&quot; val=&quot;0&quot;/&gt;&lt;/elem&gt;&lt;elem m_fUsage=&quot;4.63839768658810738117E-03&quot;&gt;&lt;m_msothmcolidx val=&quot;0&quot;/&gt;&lt;m_rgb r=&quot;DF&quot; g=&quot;88&quot; b=&quot;13&quot;/&gt;&lt;m_nBrightness tagver0=&quot;26206&quot; tagname0=&quot;m_nBrightnessUNRECOGNIZED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dCnqiRhL0uD_7ONkerPA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KMLqlCQTfOGDmxIk9Nk9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xxOJ7uabU6hkEOgCYmNq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cbU8IRYQUGy3e2wmLF0M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OQR3TkaRuOEQDdO5hN6C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KMLqlCQTfOGDmxIk9Nk9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bm3ua6TqSzf0EVXqisE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FgzvcMaSXepsBtjhvdS.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5sH8GFETRWZ7KZzcEUCd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V0K6uSFQou2c6xsck34x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0svBxx.T5C6jGGTscrle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G1ak5_QN2B56yMUVDlC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bOIajiXQg6BDcc9qroZ8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QIsmP6RQbeg5Odh6t3bi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g153lZKQsKddVjqZJFGE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j_T0O5ZSqSavQ1lgrEBO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1Jg.basS.aLZDhk9T69.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N.8a5kPSl2v5RM3RvCAU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E5b6lktSWOuv53AcWN5A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PKAaApqSsG2c5O9ojJ5e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wwJrJIYT7SY1Chnis6Ta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bMYYf6IRquezgWvfOlJY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fNl.8qSNuQ1XFl0h5Hk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WxVAB3qR4etBy5SGzd.Y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kmXVL.bR5KPBGAHZPhF6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lRfjoeQQ4uMnYvw4nI2Y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jHj5n01RuO_BCaHjq6OC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qAKQ_guQDWN0IwSuFrNO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864NkFFS1COJUhMTXF0C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5w.3VbQSpO1P4CWWALCb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tGU3HdFTMuVuGx.JRZib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I8iO9d.SV.yya6nm.I0r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61I2xG6Q5y9PZwECmu5h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qpAe7tiQCuXY0oY_jeBj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.QsihaTQ..u1fzKv6C6O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a10J8NJReiDnUnGNrZqE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UAd3tx0Q8WmOQgtgS7Al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bLlxRYrRBCWU3sQw8MV2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CZBNbu1Thegf7IQJmvk.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gTPyoHsSEmMnREF6vSO5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E93EljpS1yTBRWCzD4Hu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GzOSjMSRQmZous6PNHQM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.qmANY1R62acS0HPGpt3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PsMxic2SEOO5z4Zl4rXe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WaQOiGuQY.4cuTRRcaVk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slnqIbMTmO4Z_mZPQ5uP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YWDYh.DRJCGMOufnASsl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1N2Ch38RR.WzvrJdXsBS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wWui8guSai7LN4aKSHR8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fw6_DK1Q8OT6D75GvCnC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sXxXcqSxKPAOeaqJda7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PzuuW7MQ.uWciywWhf0v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t5QL5PvT4.1NYrcISKpC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Y0L3VEZQ_ChIVFJ47Iqvg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rQrb.zhQWCN8F.rjKh5L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L.Q36rUQUW8.WJmbIOjD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PJk6W7M80OfOUDPurxDM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G97.qQwSKi9ItPuo9.PK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F_s8.5TTM2MzDlhl02xt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4e8NbVuRAy2dXJUHM6Nm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w6msRloQ6KYiDbUI7dk6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k3lK_t9SAGewy8lzThfK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UwX0bRHRs2hNWIm9mKfp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9tIcvmTQZuwzmyb7JjS4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455J7UxS3y2tfF4ZLm9f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a71RqmsRG.IC9plW2nyCA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ZT2KQWCSlmcpWhZeocC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Kyy81u_kqaUfVDZ3szR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ikIVp3YSIOFa9FkX0ssw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KMLqlCQTfOGDmxIk9Nk9A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vIgl7H4TPyBilbdWUo.z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iU7GyGVTluZZX9PkizN2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_Nc9.aVTd66OQBaO34dC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w4dksIvQbCj9BS_FrFaTg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LW0n0fBT.CX9FKfaBXkx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6vGpNfASfS2gTFGPTU2jA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AozIY3UQ1ipb.Zf49Uxh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SYjviG670yZ05aVu0yub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td7zGSLRR2m1_zRrLEK4A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j.iCmjHS2.cYCC2WpYUcQ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1Z7EvLoRlOgyzKqhgCjrA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_T1VNeUQ5Wws4bzMcHJI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YdowWKTTO2VKUa4NqsXkg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Cb7kvv5TqeK4t7V2i1pP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1VPaCSMRWOsBFaMzHoCa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PwCEGq4TIGNp2MovtN1uQ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26aIoIJTiaCb0.mq88gKA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TQ5IPeWRjCSIW3eDksc0g"/>
</p:tagLst>
</file>

<file path=ppt/theme/theme1.xml><?xml version="1.0" encoding="utf-8"?>
<a:theme xmlns:a="http://schemas.openxmlformats.org/drawingml/2006/main" name="3_EDP SA-US-0807">
  <a:themeElements>
    <a:clrScheme name="EDP SA-US-0807 14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8F8F8"/>
      </a:accent1>
      <a:accent2>
        <a:srgbClr val="4D4D4D"/>
      </a:accent2>
      <a:accent3>
        <a:srgbClr val="FFFFFF"/>
      </a:accent3>
      <a:accent4>
        <a:srgbClr val="000000"/>
      </a:accent4>
      <a:accent5>
        <a:srgbClr val="FBFBFB"/>
      </a:accent5>
      <a:accent6>
        <a:srgbClr val="454545"/>
      </a:accent6>
      <a:hlink>
        <a:srgbClr val="969696"/>
      </a:hlink>
      <a:folHlink>
        <a:srgbClr val="DDDDDD"/>
      </a:folHlink>
    </a:clrScheme>
    <a:fontScheme name="EDP SA-US-0807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 algn="ctr">
          <a:noFill/>
          <a:prstDash val="sysDot"/>
          <a:round/>
          <a:headEnd/>
          <a:tailEnd/>
        </a:ln>
        <a:effectLst/>
      </a:spPr>
      <a:bodyPr lIns="71989" tIns="0" rIns="0" bIns="0" anchor="ctr"/>
      <a:lstStyle>
        <a:defPPr algn="ctr" defTabSz="914618">
          <a:lnSpc>
            <a:spcPct val="110000"/>
          </a:lnSpc>
          <a:spcBef>
            <a:spcPct val="25000"/>
          </a:spcBef>
          <a:defRPr sz="1600" b="1" dirty="0" smtClean="0">
            <a:solidFill>
              <a:srgbClr val="000000"/>
            </a:solidFill>
            <a:latin typeface="Calibri" pitchFamily="34" charset="0"/>
            <a:cs typeface="Arial" pitchFamily="34" charset="0"/>
          </a:defRPr>
        </a:defPPr>
      </a:lstStyle>
    </a:spDef>
    <a:txDef>
      <a:spPr bwMode="auto">
        <a:noFill/>
        <a:ln w="9525">
          <a:noFill/>
          <a:miter lim="800000"/>
          <a:headEnd/>
          <a:tailEnd/>
        </a:ln>
      </a:spPr>
      <a:bodyPr lIns="0" rIns="0">
        <a:spAutoFit/>
      </a:bodyPr>
      <a:lstStyle>
        <a:defPPr>
          <a:defRPr sz="1200" dirty="0">
            <a:latin typeface="Calibri" pitchFamily="34" charset="0"/>
          </a:defRPr>
        </a:defPPr>
      </a:lstStyle>
    </a:txDef>
  </a:objectDefaults>
  <a:extraClrSchemeLst>
    <a:extraClrScheme>
      <a:clrScheme name="EDP SA-US-08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P SA-US-08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P SA-US-08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P SA-US-08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P SA-US-08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P SA-US-08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P SA-US-08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P SA-US-08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P SA-US-08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P SA-US-08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P SA-US-08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P SA-US-08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P SA-US-0807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8F8F8"/>
        </a:accent1>
        <a:accent2>
          <a:srgbClr val="4D4D4D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454545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P SA-US-0807 14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8F8F8"/>
        </a:accent1>
        <a:accent2>
          <a:srgbClr val="4D4D4D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454545"/>
        </a:accent6>
        <a:hlink>
          <a:srgbClr val="96969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E027AED5729B499EE5386883DBA37D" ma:contentTypeVersion="0" ma:contentTypeDescription="Create a new document." ma:contentTypeScope="" ma:versionID="6103a66a2dbb8544cddd8346c714822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B6D2905-B092-4970-A642-9ED3A00722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17CD55-95B1-42B5-AB88-6E78D2821E9A}">
  <ds:schemaRefs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E01143C-1BF2-470B-AA7A-33B8C7DD63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EDP Instituto </Template>
  <TotalTime>81062</TotalTime>
  <Words>539</Words>
  <Application>Microsoft Office PowerPoint</Application>
  <PresentationFormat>A4 Paper (210x297 mm)</PresentationFormat>
  <Paragraphs>116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굴림</vt:lpstr>
      <vt:lpstr>Wingdings</vt:lpstr>
      <vt:lpstr>3_EDP SA-US-0807</vt:lpstr>
      <vt:lpstr>think-cell Slide</vt:lpstr>
      <vt:lpstr>European Climate Summit 2019</vt:lpstr>
      <vt:lpstr>PowerPoint Presentation</vt:lpstr>
      <vt:lpstr>PowerPoint Presentation</vt:lpstr>
      <vt:lpstr>PowerPoint Presentation</vt:lpstr>
      <vt:lpstr>PowerPoint Presentation</vt:lpstr>
    </vt:vector>
  </TitlesOfParts>
  <Company>EDP - Energias de Portugal,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Paper on the UK Power Market Reform</dc:title>
  <dc:creator>Grupo EDP</dc:creator>
  <cp:lastModifiedBy>Ana Quelhas</cp:lastModifiedBy>
  <cp:revision>9573</cp:revision>
  <cp:lastPrinted>2018-09-17T08:32:57Z</cp:lastPrinted>
  <dcterms:created xsi:type="dcterms:W3CDTF">2011-07-14T14:00:59Z</dcterms:created>
  <dcterms:modified xsi:type="dcterms:W3CDTF">2019-04-16T07:07:04Z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7f8580f-1005-4a37-8c38-a5a2bd628a66_Enabled">
    <vt:lpwstr>True</vt:lpwstr>
  </property>
  <property fmtid="{D5CDD505-2E9C-101B-9397-08002B2CF9AE}" pid="3" name="MSIP_Label_f7f8580f-1005-4a37-8c38-a5a2bd628a66_SiteId">
    <vt:lpwstr>bf86fbdb-f8c2-440e-923c-05a60dc2bc9b</vt:lpwstr>
  </property>
  <property fmtid="{D5CDD505-2E9C-101B-9397-08002B2CF9AE}" pid="4" name="MSIP_Label_f7f8580f-1005-4a37-8c38-a5a2bd628a66_Owner">
    <vt:lpwstr>E337160@edp.pt</vt:lpwstr>
  </property>
  <property fmtid="{D5CDD505-2E9C-101B-9397-08002B2CF9AE}" pid="5" name="MSIP_Label_f7f8580f-1005-4a37-8c38-a5a2bd628a66_SetDate">
    <vt:lpwstr>2018-09-12T09:24:18.2930184Z</vt:lpwstr>
  </property>
  <property fmtid="{D5CDD505-2E9C-101B-9397-08002B2CF9AE}" pid="6" name="MSIP_Label_f7f8580f-1005-4a37-8c38-a5a2bd628a66_Name">
    <vt:lpwstr>Public</vt:lpwstr>
  </property>
  <property fmtid="{D5CDD505-2E9C-101B-9397-08002B2CF9AE}" pid="7" name="MSIP_Label_f7f8580f-1005-4a37-8c38-a5a2bd628a66_Application">
    <vt:lpwstr>Microsoft Azure Information Protection</vt:lpwstr>
  </property>
  <property fmtid="{D5CDD505-2E9C-101B-9397-08002B2CF9AE}" pid="8" name="MSIP_Label_f7f8580f-1005-4a37-8c38-a5a2bd628a66_Extended_MSFT_Method">
    <vt:lpwstr>Automatic</vt:lpwstr>
  </property>
  <property fmtid="{D5CDD505-2E9C-101B-9397-08002B2CF9AE}" pid="9" name="MSIP_Label_9811530c-902c-4b75-8616-d6c82cd1332a_Enabled">
    <vt:lpwstr>True</vt:lpwstr>
  </property>
  <property fmtid="{D5CDD505-2E9C-101B-9397-08002B2CF9AE}" pid="10" name="MSIP_Label_9811530c-902c-4b75-8616-d6c82cd1332a_SiteId">
    <vt:lpwstr>bf86fbdb-f8c2-440e-923c-05a60dc2bc9b</vt:lpwstr>
  </property>
  <property fmtid="{D5CDD505-2E9C-101B-9397-08002B2CF9AE}" pid="11" name="MSIP_Label_9811530c-902c-4b75-8616-d6c82cd1332a_Owner">
    <vt:lpwstr>E337160@edp.pt</vt:lpwstr>
  </property>
  <property fmtid="{D5CDD505-2E9C-101B-9397-08002B2CF9AE}" pid="12" name="MSIP_Label_9811530c-902c-4b75-8616-d6c82cd1332a_SetDate">
    <vt:lpwstr>2018-09-12T09:24:18.2930184Z</vt:lpwstr>
  </property>
  <property fmtid="{D5CDD505-2E9C-101B-9397-08002B2CF9AE}" pid="13" name="MSIP_Label_9811530c-902c-4b75-8616-d6c82cd1332a_Name">
    <vt:lpwstr>No personal data</vt:lpwstr>
  </property>
  <property fmtid="{D5CDD505-2E9C-101B-9397-08002B2CF9AE}" pid="14" name="MSIP_Label_9811530c-902c-4b75-8616-d6c82cd1332a_Application">
    <vt:lpwstr>Microsoft Azure Information Protection</vt:lpwstr>
  </property>
  <property fmtid="{D5CDD505-2E9C-101B-9397-08002B2CF9AE}" pid="15" name="MSIP_Label_9811530c-902c-4b75-8616-d6c82cd1332a_Parent">
    <vt:lpwstr>f7f8580f-1005-4a37-8c38-a5a2bd628a66</vt:lpwstr>
  </property>
  <property fmtid="{D5CDD505-2E9C-101B-9397-08002B2CF9AE}" pid="16" name="MSIP_Label_9811530c-902c-4b75-8616-d6c82cd1332a_Extended_MSFT_Method">
    <vt:lpwstr>Automatic</vt:lpwstr>
  </property>
  <property fmtid="{D5CDD505-2E9C-101B-9397-08002B2CF9AE}" pid="17" name="Sensitivity">
    <vt:lpwstr>Public No personal data</vt:lpwstr>
  </property>
</Properties>
</file>